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Lst>
  <p:notesMasterIdLst>
    <p:notesMasterId r:id="rId35"/>
  </p:notesMasterIdLst>
  <p:sldIdLst>
    <p:sldId id="256" r:id="rId4"/>
    <p:sldId id="258" r:id="rId5"/>
    <p:sldId id="284" r:id="rId6"/>
    <p:sldId id="261" r:id="rId7"/>
    <p:sldId id="340" r:id="rId8"/>
    <p:sldId id="341" r:id="rId9"/>
    <p:sldId id="342" r:id="rId10"/>
    <p:sldId id="343" r:id="rId11"/>
    <p:sldId id="265"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278" r:id="rId31"/>
    <p:sldId id="362" r:id="rId32"/>
    <p:sldId id="363" r:id="rId33"/>
    <p:sldId id="315" r:id="rId34"/>
  </p:sldIdLst>
  <p:sldSz cx="9144000" cy="5143500" type="screen16x9"/>
  <p:notesSz cx="6858000" cy="9144000"/>
  <p:embeddedFontLst>
    <p:embeddedFont>
      <p:font typeface="Aldrich" panose="020B0604020202020204" charset="0"/>
      <p:regular r:id="rId36"/>
    </p:embeddedFont>
    <p:embeddedFont>
      <p:font typeface="Bai Jamjuree" panose="020B0604020202020204" charset="-34"/>
      <p:regular r:id="rId37"/>
      <p:bold r:id="rId38"/>
      <p:italic r:id="rId39"/>
      <p:boldItalic r:id="rId40"/>
    </p:embeddedFont>
    <p:embeddedFont>
      <p:font typeface="Georgia" panose="02040502050405020303" pitchFamily="18"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89A41-463D-4A82-8D9A-47B757933F09}" v="480" dt="2023-09-07T09:09:37.493"/>
    <p1510:client id="{BA4466A3-CEFE-4C37-8F3F-64F8891D86D3}" v="2665" dt="2023-09-07T20:58:09.230"/>
  </p1510:revLst>
</p1510:revInfo>
</file>

<file path=ppt/tableStyles.xml><?xml version="1.0" encoding="utf-8"?>
<a:tblStyleLst xmlns:a="http://schemas.openxmlformats.org/drawingml/2006/main" def="{7E3CDF32-027E-4020-AD28-E03F9C0C8F2E}">
  <a:tblStyle styleId="{7E3CDF32-027E-4020-AD28-E03F9C0C8F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849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39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011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82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34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339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887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92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33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8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282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037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22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523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37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257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497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233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467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324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0"/>
        <p:cNvGrpSpPr/>
        <p:nvPr/>
      </p:nvGrpSpPr>
      <p:grpSpPr>
        <a:xfrm>
          <a:off x="0" y="0"/>
          <a:ext cx="0" cy="0"/>
          <a:chOff x="0" y="0"/>
          <a:chExt cx="0" cy="0"/>
        </a:xfrm>
      </p:grpSpPr>
      <p:sp>
        <p:nvSpPr>
          <p:cNvPr id="6721" name="Google Shape;6721;g12948bcd1fb_0_2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2" name="Google Shape;6722;g12948bcd1fb_0_2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28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03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0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198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8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581"/>
        <p:cNvGrpSpPr/>
        <p:nvPr/>
      </p:nvGrpSpPr>
      <p:grpSpPr>
        <a:xfrm>
          <a:off x="0" y="0"/>
          <a:ext cx="0" cy="0"/>
          <a:chOff x="0" y="0"/>
          <a:chExt cx="0" cy="0"/>
        </a:xfrm>
      </p:grpSpPr>
      <p:sp>
        <p:nvSpPr>
          <p:cNvPr id="2582" name="Google Shape;2582;p5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spd="med" p14:dur="600">
        <p:fade thruBlk="1"/>
      </p:transition>
    </mc:Choice>
    <mc:Fallback xmlns="">
      <p:transition spd="med">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7"/>
        <p:cNvGrpSpPr/>
        <p:nvPr/>
      </p:nvGrpSpPr>
      <p:grpSpPr>
        <a:xfrm>
          <a:off x="0" y="0"/>
          <a:ext cx="0" cy="0"/>
          <a:chOff x="0" y="0"/>
          <a:chExt cx="0" cy="0"/>
        </a:xfrm>
      </p:grpSpPr>
      <p:sp>
        <p:nvSpPr>
          <p:cNvPr id="2578" name="Google Shape;2578;p5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79" name="Google Shape;2579;p5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Lst>
  <mc:AlternateContent xmlns:mc="http://schemas.openxmlformats.org/markup-compatibility/2006" xmlns:p14="http://schemas.microsoft.com/office/powerpoint/2010/main">
    <mc:Choice Requires="p14">
      <p:transition spd="med" p14:dur="600">
        <p:fade thruBlk="1"/>
      </p:transition>
    </mc:Choice>
    <mc:Fallback xmlns="">
      <p:transition spd="med">
        <p:fade thruBlk="1"/>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3"/>
        <p:cNvGrpSpPr/>
        <p:nvPr/>
      </p:nvGrpSpPr>
      <p:grpSpPr>
        <a:xfrm>
          <a:off x="0" y="0"/>
          <a:ext cx="0" cy="0"/>
          <a:chOff x="0" y="0"/>
          <a:chExt cx="0" cy="0"/>
        </a:xfrm>
      </p:grpSpPr>
      <p:sp>
        <p:nvSpPr>
          <p:cNvPr id="2584" name="Google Shape;2584;p5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85" name="Google Shape;2585;p5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7.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49.xml"/><Relationship Id="rId5" Type="http://schemas.openxmlformats.org/officeDocument/2006/relationships/slide" Target="slide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54943" y="1541473"/>
            <a:ext cx="6640532" cy="1755020"/>
          </a:xfrm>
          <a:prstGeom prst="rect">
            <a:avLst/>
          </a:prstGeom>
        </p:spPr>
        <p:txBody>
          <a:bodyPr spcFirstLastPara="1" wrap="square" lIns="91425" tIns="0" rIns="91425" bIns="91425" anchor="t" anchorCtr="0">
            <a:noAutofit/>
          </a:bodyPr>
          <a:lstStyle/>
          <a:p>
            <a:pPr>
              <a:spcAft>
                <a:spcPts val="200"/>
              </a:spcAft>
            </a:pPr>
            <a:r>
              <a:rPr lang="en" sz="5050">
                <a:solidFill>
                  <a:schemeClr val="dk2"/>
                </a:solidFill>
              </a:rPr>
              <a:t>Project: </a:t>
            </a:r>
            <a:r>
              <a:rPr lang="en" sz="3600">
                <a:solidFill>
                  <a:schemeClr val="dk2"/>
                </a:solidFill>
              </a:rPr>
              <a:t>M1 Apple Laptop Purchase Prediction</a:t>
            </a:r>
            <a:endParaRPr lang="en-US" sz="3600">
              <a:solidFill>
                <a:schemeClr val="dk2"/>
              </a:solidFill>
            </a:endParaRPr>
          </a:p>
        </p:txBody>
      </p:sp>
      <p:sp>
        <p:nvSpPr>
          <p:cNvPr id="2592" name="Google Shape;2592;p58"/>
          <p:cNvSpPr txBox="1">
            <a:spLocks noGrp="1"/>
          </p:cNvSpPr>
          <p:nvPr>
            <p:ph type="subTitle" idx="1"/>
          </p:nvPr>
        </p:nvSpPr>
        <p:spPr>
          <a:xfrm>
            <a:off x="1268232" y="3776811"/>
            <a:ext cx="6647100" cy="378000"/>
          </a:xfrm>
          <a:prstGeom prst="rect">
            <a:avLst/>
          </a:prstGeom>
        </p:spPr>
        <p:txBody>
          <a:bodyPr spcFirstLastPara="1" wrap="square" lIns="91425" tIns="0" rIns="91425" bIns="91425" anchor="t" anchorCtr="0">
            <a:noAutofit/>
          </a:bodyPr>
          <a:lstStyle/>
          <a:p>
            <a:pPr marL="0" indent="0">
              <a:buClr>
                <a:schemeClr val="dk1"/>
              </a:buClr>
              <a:buSzPts val="1100"/>
            </a:pPr>
            <a:r>
              <a:rPr lang="en" sz="2000" b="1" dirty="0"/>
              <a:t>WISDOM IZUCHUKWU ADIKE</a:t>
            </a:r>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3162850"/>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592"/>
                                        </p:tgtEl>
                                        <p:attrNameLst>
                                          <p:attrName>style.visibility</p:attrName>
                                        </p:attrNameLst>
                                      </p:cBhvr>
                                      <p:to>
                                        <p:strVal val="visible"/>
                                      </p:to>
                                    </p:set>
                                    <p:animEffect transition="in" filter="fade">
                                      <p:cBhvr>
                                        <p:cTn id="13" dur="1000"/>
                                        <p:tgtEl>
                                          <p:spTgt spid="2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a:t>DATA ANALYSIS 01</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1675085" y="3264774"/>
            <a:ext cx="49398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After data processing, we identified the categorical and continuous features so we can know their relationships.</a:t>
            </a:r>
          </a:p>
        </p:txBody>
      </p:sp>
      <p:pic>
        <p:nvPicPr>
          <p:cNvPr id="2" name="Picture 1" descr="A close-up of a computer code&#10;&#10;Description automatically generated">
            <a:extLst>
              <a:ext uri="{FF2B5EF4-FFF2-40B4-BE49-F238E27FC236}">
                <a16:creationId xmlns:a16="http://schemas.microsoft.com/office/drawing/2014/main" id="{8A7D9A29-22EB-20FC-C761-FB8ABCBD56EB}"/>
              </a:ext>
            </a:extLst>
          </p:cNvPr>
          <p:cNvPicPr>
            <a:picLocks noChangeAspect="1"/>
          </p:cNvPicPr>
          <p:nvPr/>
        </p:nvPicPr>
        <p:blipFill>
          <a:blip r:embed="rId4"/>
          <a:stretch>
            <a:fillRect/>
          </a:stretch>
        </p:blipFill>
        <p:spPr>
          <a:xfrm>
            <a:off x="1314" y="2207774"/>
            <a:ext cx="9042836" cy="885602"/>
          </a:xfrm>
          <a:prstGeom prst="rect">
            <a:avLst/>
          </a:prstGeom>
        </p:spPr>
      </p:pic>
    </p:spTree>
    <p:extLst>
      <p:ext uri="{BB962C8B-B14F-4D97-AF65-F5344CB8AC3E}">
        <p14:creationId xmlns:p14="http://schemas.microsoft.com/office/powerpoint/2010/main" val="3057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a:t>DATA ANALYSIS 02</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4782205" y="1543705"/>
            <a:ext cx="43617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From the chart, we have 88 purchases of the M1 Apple Laptop and 45 no purchase.</a:t>
            </a:r>
            <a:endParaRPr lang="en-US" b="1">
              <a:solidFill>
                <a:schemeClr val="bg1"/>
              </a:solidFill>
            </a:endParaRPr>
          </a:p>
        </p:txBody>
      </p:sp>
      <p:pic>
        <p:nvPicPr>
          <p:cNvPr id="4" name="Picture 3" descr="A graph with a pink bar and black text&#10;&#10;Description automatically generated">
            <a:extLst>
              <a:ext uri="{FF2B5EF4-FFF2-40B4-BE49-F238E27FC236}">
                <a16:creationId xmlns:a16="http://schemas.microsoft.com/office/drawing/2014/main" id="{29969EEC-5F57-84C9-A276-FAB62394112A}"/>
              </a:ext>
            </a:extLst>
          </p:cNvPr>
          <p:cNvPicPr>
            <a:picLocks noChangeAspect="1"/>
          </p:cNvPicPr>
          <p:nvPr/>
        </p:nvPicPr>
        <p:blipFill>
          <a:blip r:embed="rId4"/>
          <a:stretch>
            <a:fillRect/>
          </a:stretch>
        </p:blipFill>
        <p:spPr>
          <a:xfrm>
            <a:off x="1314" y="1060102"/>
            <a:ext cx="4549665" cy="3522537"/>
          </a:xfrm>
          <a:prstGeom prst="rect">
            <a:avLst/>
          </a:prstGeom>
        </p:spPr>
      </p:pic>
    </p:spTree>
    <p:extLst>
      <p:ext uri="{BB962C8B-B14F-4D97-AF65-F5344CB8AC3E}">
        <p14:creationId xmlns:p14="http://schemas.microsoft.com/office/powerpoint/2010/main" val="402380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DATA ANALYSIS 03</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4854464" y="551791"/>
            <a:ext cx="4361792"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rPr>
              <a:t>Study of the relationship of categorical features and the m1_purchase:</a:t>
            </a:r>
          </a:p>
          <a:p>
            <a:endParaRPr lang="en-US" dirty="0">
              <a:solidFill>
                <a:schemeClr val="bg1"/>
              </a:solidFill>
            </a:endParaRPr>
          </a:p>
          <a:p>
            <a:r>
              <a:rPr lang="en-US" err="1">
                <a:solidFill>
                  <a:srgbClr val="FFC000"/>
                </a:solidFill>
              </a:rPr>
              <a:t>trust_apple</a:t>
            </a:r>
            <a:r>
              <a:rPr lang="en-US" dirty="0">
                <a:solidFill>
                  <a:srgbClr val="FFC000"/>
                </a:solidFill>
              </a:rPr>
              <a:t>:</a:t>
            </a:r>
            <a:r>
              <a:rPr lang="en-US" dirty="0">
                <a:solidFill>
                  <a:schemeClr val="bg1"/>
                </a:solidFill>
              </a:rPr>
              <a:t> Looking at the chart, we can see based on the brand trust, people who tends to trust the Apple brand have more tendency to purchase the M1 Apple Laptop.</a:t>
            </a:r>
          </a:p>
          <a:p>
            <a:endParaRPr lang="en-US" dirty="0">
              <a:solidFill>
                <a:schemeClr val="bg1"/>
              </a:solidFill>
            </a:endParaRPr>
          </a:p>
          <a:p>
            <a:r>
              <a:rPr lang="en-US" err="1">
                <a:solidFill>
                  <a:srgbClr val="FFC000"/>
                </a:solidFill>
              </a:rPr>
              <a:t>age_computer</a:t>
            </a:r>
            <a:r>
              <a:rPr lang="en-US" dirty="0">
                <a:solidFill>
                  <a:srgbClr val="FFC000"/>
                </a:solidFill>
              </a:rPr>
              <a:t>:</a:t>
            </a:r>
            <a:r>
              <a:rPr lang="en-US" dirty="0">
                <a:solidFill>
                  <a:schemeClr val="bg1"/>
                </a:solidFill>
              </a:rPr>
              <a:t> On the chart, 0 means the computer is less than 1 year old and we have more of it which influences the purchase outcome, followed by 3 years old computers.</a:t>
            </a:r>
          </a:p>
          <a:p>
            <a:endParaRPr lang="en-US" dirty="0">
              <a:solidFill>
                <a:schemeClr val="bg1"/>
              </a:solidFill>
            </a:endParaRPr>
          </a:p>
          <a:p>
            <a:r>
              <a:rPr lang="en-US" dirty="0" err="1">
                <a:solidFill>
                  <a:srgbClr val="FFC000"/>
                </a:solidFill>
              </a:rPr>
              <a:t>f_performance</a:t>
            </a:r>
            <a:r>
              <a:rPr lang="en-US" dirty="0">
                <a:solidFill>
                  <a:srgbClr val="FFC000"/>
                </a:solidFill>
              </a:rPr>
              <a:t>:</a:t>
            </a:r>
            <a:r>
              <a:rPr lang="en-US" dirty="0">
                <a:solidFill>
                  <a:schemeClr val="bg1"/>
                </a:solidFill>
              </a:rPr>
              <a:t> The performance of the M1 Apple Laptop product greatly influenced the purchase outcome. On the chart, 5 means </a:t>
            </a:r>
            <a:r>
              <a:rPr lang="en-US" dirty="0" err="1">
                <a:solidFill>
                  <a:schemeClr val="bg1"/>
                </a:solidFill>
              </a:rPr>
              <a:t>its</a:t>
            </a:r>
            <a:r>
              <a:rPr lang="en-US" dirty="0">
                <a:solidFill>
                  <a:schemeClr val="bg1"/>
                </a:solidFill>
              </a:rPr>
              <a:t> a high performance product. Having more of 5 on the bar chart convinces people to purchase more of the high performance M1 Laptop.</a:t>
            </a:r>
          </a:p>
        </p:txBody>
      </p:sp>
      <p:pic>
        <p:nvPicPr>
          <p:cNvPr id="2" name="Picture 1" descr="A screenshot of a graph&#10;&#10;Description automatically generated">
            <a:extLst>
              <a:ext uri="{FF2B5EF4-FFF2-40B4-BE49-F238E27FC236}">
                <a16:creationId xmlns:a16="http://schemas.microsoft.com/office/drawing/2014/main" id="{14CB084D-A0C1-DC88-02E3-FDDF7A246C54}"/>
              </a:ext>
            </a:extLst>
          </p:cNvPr>
          <p:cNvPicPr>
            <a:picLocks noChangeAspect="1"/>
          </p:cNvPicPr>
          <p:nvPr/>
        </p:nvPicPr>
        <p:blipFill>
          <a:blip r:embed="rId4"/>
          <a:stretch>
            <a:fillRect/>
          </a:stretch>
        </p:blipFill>
        <p:spPr>
          <a:xfrm>
            <a:off x="1315" y="550943"/>
            <a:ext cx="4851837" cy="4534285"/>
          </a:xfrm>
          <a:prstGeom prst="rect">
            <a:avLst/>
          </a:prstGeom>
        </p:spPr>
      </p:pic>
    </p:spTree>
    <p:extLst>
      <p:ext uri="{BB962C8B-B14F-4D97-AF65-F5344CB8AC3E}">
        <p14:creationId xmlns:p14="http://schemas.microsoft.com/office/powerpoint/2010/main" val="72066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DATA ANALYSIS 04</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4854464" y="551791"/>
            <a:ext cx="436179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rPr>
              <a:t>Study of the relationship of categorical features and the m1_purchase:</a:t>
            </a:r>
          </a:p>
          <a:p>
            <a:endParaRPr lang="en-US" dirty="0">
              <a:solidFill>
                <a:schemeClr val="bg1"/>
              </a:solidFill>
            </a:endParaRPr>
          </a:p>
          <a:p>
            <a:r>
              <a:rPr lang="en-US" dirty="0" err="1">
                <a:solidFill>
                  <a:srgbClr val="FFC000"/>
                </a:solidFill>
              </a:rPr>
              <a:t>f_synergy</a:t>
            </a:r>
            <a:r>
              <a:rPr lang="en-US" dirty="0">
                <a:solidFill>
                  <a:srgbClr val="FFC000"/>
                </a:solidFill>
              </a:rPr>
              <a:t>:</a:t>
            </a:r>
            <a:r>
              <a:rPr lang="en-US" dirty="0">
                <a:solidFill>
                  <a:schemeClr val="bg1"/>
                </a:solidFill>
              </a:rPr>
              <a:t> Looking at the chart, we can see based on the importance of the seamless experience, the M1 Laptop has more of value 4 which shows the product can be used without hassle and that influences the purchase outcome</a:t>
            </a:r>
          </a:p>
          <a:p>
            <a:endParaRPr lang="en-US" dirty="0">
              <a:solidFill>
                <a:schemeClr val="bg1"/>
              </a:solidFill>
            </a:endParaRPr>
          </a:p>
          <a:p>
            <a:r>
              <a:rPr lang="en-US" dirty="0" err="1">
                <a:solidFill>
                  <a:srgbClr val="FFC000"/>
                </a:solidFill>
              </a:rPr>
              <a:t>f_neural</a:t>
            </a:r>
            <a:r>
              <a:rPr lang="en-US" dirty="0">
                <a:solidFill>
                  <a:srgbClr val="FFC000"/>
                </a:solidFill>
              </a:rPr>
              <a:t>:</a:t>
            </a:r>
            <a:r>
              <a:rPr lang="en-US" dirty="0">
                <a:solidFill>
                  <a:schemeClr val="bg1"/>
                </a:solidFill>
              </a:rPr>
              <a:t> On the chart, 5 means the computer has an important </a:t>
            </a:r>
            <a:r>
              <a:rPr lang="en-US" dirty="0" err="1">
                <a:solidFill>
                  <a:schemeClr val="bg1"/>
                </a:solidFill>
              </a:rPr>
              <a:t>neaural</a:t>
            </a:r>
            <a:r>
              <a:rPr lang="en-US" dirty="0">
                <a:solidFill>
                  <a:schemeClr val="bg1"/>
                </a:solidFill>
              </a:rPr>
              <a:t> engine which influences the purchase outcome, we can notice value 3 is more, followed by 4 and it’s one of the reason it got more purchases.</a:t>
            </a:r>
          </a:p>
          <a:p>
            <a:endParaRPr lang="en-US" dirty="0">
              <a:solidFill>
                <a:schemeClr val="bg1"/>
              </a:solidFill>
            </a:endParaRPr>
          </a:p>
          <a:p>
            <a:r>
              <a:rPr lang="en-US" dirty="0">
                <a:solidFill>
                  <a:srgbClr val="FFC000"/>
                </a:solidFill>
              </a:rPr>
              <a:t>gender:</a:t>
            </a:r>
            <a:r>
              <a:rPr lang="en-US" dirty="0">
                <a:solidFill>
                  <a:schemeClr val="bg1"/>
                </a:solidFill>
              </a:rPr>
              <a:t> What do we say here? Gender might also influence the purchasing outcome. On the chart, males are more in possession of the M1 laptop than females. This can be an issue for the ladies who are more into girly things.</a:t>
            </a:r>
          </a:p>
        </p:txBody>
      </p:sp>
      <p:pic>
        <p:nvPicPr>
          <p:cNvPr id="4" name="Picture 3" descr="A screenshot of a graph&#10;&#10;Description automatically generated">
            <a:extLst>
              <a:ext uri="{FF2B5EF4-FFF2-40B4-BE49-F238E27FC236}">
                <a16:creationId xmlns:a16="http://schemas.microsoft.com/office/drawing/2014/main" id="{2F75B70C-8AE9-A426-E067-7B5AC62C6F37}"/>
              </a:ext>
            </a:extLst>
          </p:cNvPr>
          <p:cNvPicPr>
            <a:picLocks noChangeAspect="1"/>
          </p:cNvPicPr>
          <p:nvPr/>
        </p:nvPicPr>
        <p:blipFill>
          <a:blip r:embed="rId4"/>
          <a:stretch>
            <a:fillRect/>
          </a:stretch>
        </p:blipFill>
        <p:spPr>
          <a:xfrm>
            <a:off x="-64376" y="550330"/>
            <a:ext cx="4858407" cy="4095389"/>
          </a:xfrm>
          <a:prstGeom prst="rect">
            <a:avLst/>
          </a:prstGeom>
        </p:spPr>
      </p:pic>
    </p:spTree>
    <p:extLst>
      <p:ext uri="{BB962C8B-B14F-4D97-AF65-F5344CB8AC3E}">
        <p14:creationId xmlns:p14="http://schemas.microsoft.com/office/powerpoint/2010/main" val="33123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DATA ANALYSIS 05</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with red and blue bars&#10;&#10;Description automatically generated">
            <a:extLst>
              <a:ext uri="{FF2B5EF4-FFF2-40B4-BE49-F238E27FC236}">
                <a16:creationId xmlns:a16="http://schemas.microsoft.com/office/drawing/2014/main" id="{CFBE0E9A-3FB4-3A53-5839-88B237A155B2}"/>
              </a:ext>
            </a:extLst>
          </p:cNvPr>
          <p:cNvPicPr>
            <a:picLocks noChangeAspect="1"/>
          </p:cNvPicPr>
          <p:nvPr/>
        </p:nvPicPr>
        <p:blipFill>
          <a:blip r:embed="rId4"/>
          <a:stretch>
            <a:fillRect/>
          </a:stretch>
        </p:blipFill>
        <p:spPr>
          <a:xfrm>
            <a:off x="1078624" y="474764"/>
            <a:ext cx="7196957" cy="3819541"/>
          </a:xfrm>
          <a:prstGeom prst="rect">
            <a:avLst/>
          </a:prstGeom>
        </p:spPr>
      </p:pic>
      <p:sp>
        <p:nvSpPr>
          <p:cNvPr id="5" name="TextBox 4">
            <a:extLst>
              <a:ext uri="{FF2B5EF4-FFF2-40B4-BE49-F238E27FC236}">
                <a16:creationId xmlns:a16="http://schemas.microsoft.com/office/drawing/2014/main" id="{5AE9D719-7795-37C4-8282-36CC1E9C40B4}"/>
              </a:ext>
            </a:extLst>
          </p:cNvPr>
          <p:cNvSpPr txBox="1"/>
          <p:nvPr/>
        </p:nvSpPr>
        <p:spPr>
          <a:xfrm>
            <a:off x="985344" y="4407775"/>
            <a:ext cx="617482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As clearly seen in our bar chart, the M1 Laptop is more used in the Engineering sector and it also influences the purchase outcome in the case where Engineers tends to buy more which is followed by the marketers.</a:t>
            </a:r>
          </a:p>
        </p:txBody>
      </p:sp>
    </p:spTree>
    <p:extLst>
      <p:ext uri="{BB962C8B-B14F-4D97-AF65-F5344CB8AC3E}">
        <p14:creationId xmlns:p14="http://schemas.microsoft.com/office/powerpoint/2010/main" val="26938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DATA ANALYSIS 06</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4821619" y="886808"/>
            <a:ext cx="430924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C000"/>
                </a:solidFill>
              </a:rPr>
              <a:t>Studying the correlations between features using Heat Map:</a:t>
            </a:r>
          </a:p>
          <a:p>
            <a:endParaRPr lang="en-US" dirty="0">
              <a:solidFill>
                <a:schemeClr val="bg1"/>
              </a:solidFill>
            </a:endParaRPr>
          </a:p>
          <a:p>
            <a:r>
              <a:rPr lang="en-US" dirty="0">
                <a:solidFill>
                  <a:schemeClr val="bg1"/>
                </a:solidFill>
              </a:rPr>
              <a:t>The purpose of this matrix is to illustrate the connections among the features. While this is valuable for feature engineering techniques, our primary concern in this lesson is the association between the target variable (identifying whether they purchased the M1 Laptop or not) and the remaining features. In essence, our attention will be primarily directed towards the last row of the matrix.</a:t>
            </a:r>
          </a:p>
          <a:p>
            <a:endParaRPr lang="en-US" dirty="0">
              <a:solidFill>
                <a:schemeClr val="bg1"/>
              </a:solidFill>
            </a:endParaRPr>
          </a:p>
          <a:p>
            <a:r>
              <a:rPr lang="en-US" err="1">
                <a:solidFill>
                  <a:srgbClr val="FFC000"/>
                </a:solidFill>
              </a:rPr>
              <a:t>f_price</a:t>
            </a:r>
            <a:r>
              <a:rPr lang="en-US" dirty="0">
                <a:solidFill>
                  <a:srgbClr val="FFC000"/>
                </a:solidFill>
              </a:rPr>
              <a:t>, </a:t>
            </a:r>
            <a:r>
              <a:rPr lang="en-US" err="1">
                <a:solidFill>
                  <a:srgbClr val="FFC000"/>
                </a:solidFill>
              </a:rPr>
              <a:t>f_batterylife</a:t>
            </a:r>
            <a:r>
              <a:rPr lang="en-US" dirty="0">
                <a:solidFill>
                  <a:schemeClr val="bg1"/>
                </a:solidFill>
              </a:rPr>
              <a:t> are amongst the features least related to the target variable while the rest features has high correlation to the target m1_purchase including m1_consideration as the strongest correlation.</a:t>
            </a:r>
          </a:p>
        </p:txBody>
      </p:sp>
      <p:pic>
        <p:nvPicPr>
          <p:cNvPr id="2" name="Picture 1" descr="A screenshot of a computer&#10;&#10;Description automatically generated">
            <a:extLst>
              <a:ext uri="{FF2B5EF4-FFF2-40B4-BE49-F238E27FC236}">
                <a16:creationId xmlns:a16="http://schemas.microsoft.com/office/drawing/2014/main" id="{7918ADDA-22B0-E565-3D51-A204397B9A3E}"/>
              </a:ext>
            </a:extLst>
          </p:cNvPr>
          <p:cNvPicPr>
            <a:picLocks noChangeAspect="1"/>
          </p:cNvPicPr>
          <p:nvPr/>
        </p:nvPicPr>
        <p:blipFill>
          <a:blip r:embed="rId4"/>
          <a:stretch>
            <a:fillRect/>
          </a:stretch>
        </p:blipFill>
        <p:spPr>
          <a:xfrm>
            <a:off x="132693" y="478034"/>
            <a:ext cx="4700750" cy="4666964"/>
          </a:xfrm>
          <a:prstGeom prst="rect">
            <a:avLst/>
          </a:prstGeom>
        </p:spPr>
      </p:pic>
    </p:spTree>
    <p:extLst>
      <p:ext uri="{BB962C8B-B14F-4D97-AF65-F5344CB8AC3E}">
        <p14:creationId xmlns:p14="http://schemas.microsoft.com/office/powerpoint/2010/main" val="15802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FEATURE ENGINEERING 01</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5FA94F4-EEEB-1466-3381-047022EC166E}"/>
              </a:ext>
            </a:extLst>
          </p:cNvPr>
          <p:cNvPicPr>
            <a:picLocks noChangeAspect="1"/>
          </p:cNvPicPr>
          <p:nvPr/>
        </p:nvPicPr>
        <p:blipFill>
          <a:blip r:embed="rId4"/>
          <a:stretch>
            <a:fillRect/>
          </a:stretch>
        </p:blipFill>
        <p:spPr>
          <a:xfrm>
            <a:off x="47297" y="479730"/>
            <a:ext cx="8970578" cy="3605970"/>
          </a:xfrm>
          <a:prstGeom prst="rect">
            <a:avLst/>
          </a:prstGeom>
        </p:spPr>
      </p:pic>
      <p:sp>
        <p:nvSpPr>
          <p:cNvPr id="4" name="TextBox 3">
            <a:extLst>
              <a:ext uri="{FF2B5EF4-FFF2-40B4-BE49-F238E27FC236}">
                <a16:creationId xmlns:a16="http://schemas.microsoft.com/office/drawing/2014/main" id="{06D311FF-0F65-1A18-ABFB-54E1E3D4E388}"/>
              </a:ext>
            </a:extLst>
          </p:cNvPr>
          <p:cNvSpPr txBox="1"/>
          <p:nvPr/>
        </p:nvSpPr>
        <p:spPr>
          <a:xfrm>
            <a:off x="91966" y="4184430"/>
            <a:ext cx="70944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We converted the categorical continuous column using the </a:t>
            </a:r>
            <a:r>
              <a:rPr lang="en-US" sz="1600" dirty="0" err="1">
                <a:solidFill>
                  <a:schemeClr val="bg1"/>
                </a:solidFill>
              </a:rPr>
              <a:t>pd.get_dummies</a:t>
            </a:r>
            <a:r>
              <a:rPr lang="en-US" sz="1600" dirty="0">
                <a:solidFill>
                  <a:schemeClr val="bg1"/>
                </a:solidFill>
              </a:rPr>
              <a:t> method while we also converted the ordinal categorical values using the </a:t>
            </a:r>
            <a:r>
              <a:rPr lang="en-US" sz="1600" dirty="0" err="1">
                <a:solidFill>
                  <a:schemeClr val="bg1"/>
                </a:solidFill>
              </a:rPr>
              <a:t>LabelEncoder</a:t>
            </a:r>
            <a:r>
              <a:rPr lang="en-US" sz="1600" dirty="0">
                <a:solidFill>
                  <a:schemeClr val="bg1"/>
                </a:solidFill>
              </a:rPr>
              <a:t> library from the </a:t>
            </a:r>
            <a:r>
              <a:rPr lang="en-US" sz="1600" dirty="0" err="1">
                <a:solidFill>
                  <a:schemeClr val="bg1"/>
                </a:solidFill>
              </a:rPr>
              <a:t>sklearn.preprocessing</a:t>
            </a:r>
            <a:r>
              <a:rPr lang="en-US" sz="1600" dirty="0">
                <a:solidFill>
                  <a:schemeClr val="bg1"/>
                </a:solidFill>
              </a:rPr>
              <a:t>.</a:t>
            </a:r>
            <a:endParaRPr lang="en-US">
              <a:solidFill>
                <a:schemeClr val="bg1"/>
              </a:solidFill>
            </a:endParaRPr>
          </a:p>
        </p:txBody>
      </p:sp>
    </p:spTree>
    <p:extLst>
      <p:ext uri="{BB962C8B-B14F-4D97-AF65-F5344CB8AC3E}">
        <p14:creationId xmlns:p14="http://schemas.microsoft.com/office/powerpoint/2010/main" val="12352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FEATURE ENGINEERING 02</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91966" y="4184430"/>
            <a:ext cx="70944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Also scaled the existing numerical values in the dataset with </a:t>
            </a:r>
            <a:r>
              <a:rPr lang="en-US" sz="1600" dirty="0" err="1">
                <a:solidFill>
                  <a:schemeClr val="bg1"/>
                </a:solidFill>
              </a:rPr>
              <a:t>StandardScaler</a:t>
            </a:r>
            <a:r>
              <a:rPr lang="en-US" sz="1600" dirty="0">
                <a:solidFill>
                  <a:schemeClr val="bg1"/>
                </a:solidFill>
              </a:rPr>
              <a:t> so as to keep every values in the same scale for our Machine Learning Algorithm.</a:t>
            </a:r>
          </a:p>
        </p:txBody>
      </p:sp>
      <p:pic>
        <p:nvPicPr>
          <p:cNvPr id="2" name="Picture 1" descr="A table with numbers and text&#10;&#10;Description automatically generated">
            <a:extLst>
              <a:ext uri="{FF2B5EF4-FFF2-40B4-BE49-F238E27FC236}">
                <a16:creationId xmlns:a16="http://schemas.microsoft.com/office/drawing/2014/main" id="{9044AB7B-2642-39DD-C871-99C13AFCA494}"/>
              </a:ext>
            </a:extLst>
          </p:cNvPr>
          <p:cNvPicPr>
            <a:picLocks noChangeAspect="1"/>
          </p:cNvPicPr>
          <p:nvPr/>
        </p:nvPicPr>
        <p:blipFill>
          <a:blip r:embed="rId4"/>
          <a:stretch>
            <a:fillRect/>
          </a:stretch>
        </p:blipFill>
        <p:spPr>
          <a:xfrm>
            <a:off x="467710" y="476394"/>
            <a:ext cx="8044353" cy="3711178"/>
          </a:xfrm>
          <a:prstGeom prst="rect">
            <a:avLst/>
          </a:prstGeom>
        </p:spPr>
      </p:pic>
    </p:spTree>
    <p:extLst>
      <p:ext uri="{BB962C8B-B14F-4D97-AF65-F5344CB8AC3E}">
        <p14:creationId xmlns:p14="http://schemas.microsoft.com/office/powerpoint/2010/main" val="242957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700283" y="873153"/>
            <a:ext cx="8111296" cy="2970124"/>
          </a:xfrm>
          <a:prstGeom prst="rect">
            <a:avLst/>
          </a:prstGeom>
        </p:spPr>
        <p:txBody>
          <a:bodyPr spcFirstLastPara="1" wrap="square" lIns="91425" tIns="0" rIns="91425" bIns="91425" anchor="ctr" anchorCtr="0">
            <a:noAutofit/>
          </a:bodyPr>
          <a:lstStyle/>
          <a:p>
            <a:r>
              <a:rPr lang="en" dirty="0"/>
              <a:t>Machine Learning </a:t>
            </a:r>
            <a:br>
              <a:rPr lang="en" dirty="0"/>
            </a:br>
            <a:r>
              <a:rPr lang="en" dirty="0">
                <a:solidFill>
                  <a:schemeClr val="dk2"/>
                </a:solidFill>
              </a:rPr>
              <a:t>Analysis</a:t>
            </a:r>
            <a:endParaRPr lang="en-US" dirty="0">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4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5886769" y="1288817"/>
            <a:ext cx="2548200" cy="794400"/>
          </a:xfrm>
          <a:prstGeom prst="rect">
            <a:avLst/>
          </a:prstGeom>
        </p:spPr>
        <p:txBody>
          <a:bodyPr spcFirstLastPara="1" wrap="square" lIns="91425" tIns="0" rIns="91425" bIns="91425" anchor="t" anchorCtr="0">
            <a:noAutofit/>
          </a:bodyPr>
          <a:lstStyle/>
          <a:p>
            <a:r>
              <a:rPr lang="en" dirty="0"/>
              <a:t>Objective of this section</a:t>
            </a:r>
          </a:p>
        </p:txBody>
      </p:sp>
      <p:sp>
        <p:nvSpPr>
          <p:cNvPr id="2925" name="Google Shape;2925;p67"/>
          <p:cNvSpPr txBox="1">
            <a:spLocks noGrp="1"/>
          </p:cNvSpPr>
          <p:nvPr>
            <p:ph type="subTitle" idx="1"/>
          </p:nvPr>
        </p:nvSpPr>
        <p:spPr>
          <a:xfrm>
            <a:off x="4572000" y="2164528"/>
            <a:ext cx="4440837" cy="2268175"/>
          </a:xfrm>
          <a:prstGeom prst="rect">
            <a:avLst/>
          </a:prstGeom>
        </p:spPr>
        <p:txBody>
          <a:bodyPr spcFirstLastPara="1" wrap="square" lIns="91425" tIns="91425" rIns="91425" bIns="91425" anchor="t" anchorCtr="0">
            <a:noAutofit/>
          </a:bodyPr>
          <a:lstStyle/>
          <a:p>
            <a:pPr marL="0" indent="0" algn="l"/>
            <a:r>
              <a:rPr lang="en" b="1" dirty="0"/>
              <a:t>I</a:t>
            </a:r>
            <a:r>
              <a:rPr lang="en" dirty="0"/>
              <a:t>n the upcoming analysis, we'll compare five classification models (Logistic Regression, KNN, SVM, Decision Tree, and Random Forest) in predicting purchasing outcomes. To build robust models, we'll use techniques like standard scaling, cross-validation, grid search for hyperparameters, and various metrics (e.g., accuracy, precision, F1 Score). Our aim is to determine the best model for accurate predictions.</a:t>
            </a:r>
            <a:endParaRPr lang="en-US" dirty="0"/>
          </a:p>
        </p:txBody>
      </p:sp>
      <p:pic>
        <p:nvPicPr>
          <p:cNvPr id="2926" name="Google Shape;2926;p67"/>
          <p:cNvPicPr preferRelativeResize="0"/>
          <p:nvPr/>
        </p:nvPicPr>
        <p:blipFill rotWithShape="1">
          <a:blip r:embed="rId3">
            <a:alphaModFix/>
          </a:blip>
          <a:srcRect l="43745" t="15088" r="19623" b="2593"/>
          <a:stretch/>
        </p:blipFill>
        <p:spPr>
          <a:xfrm>
            <a:off x="136011" y="152400"/>
            <a:ext cx="3229026" cy="4838702"/>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391864" y="3545270"/>
            <a:ext cx="289170" cy="284718"/>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7"/>
          <p:cNvGrpSpPr/>
          <p:nvPr/>
        </p:nvGrpSpPr>
        <p:grpSpPr>
          <a:xfrm rot="5400000">
            <a:off x="1273912" y="4127100"/>
            <a:ext cx="357454" cy="956304"/>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6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97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25"/>
                                        </p:tgtEl>
                                        <p:attrNameLst>
                                          <p:attrName>style.visibility</p:attrName>
                                        </p:attrNameLst>
                                      </p:cBhvr>
                                      <p:to>
                                        <p:strVal val="visible"/>
                                      </p:to>
                                    </p:set>
                                    <p:animEffect transition="in" filter="fade">
                                      <p:cBhvr>
                                        <p:cTn id="16" dur="1000"/>
                                        <p:tgtEl>
                                          <p:spTgt spid="2925"/>
                                        </p:tgtEl>
                                      </p:cBhvr>
                                    </p:animEffect>
                                  </p:childTnLst>
                                </p:cTn>
                              </p:par>
                              <p:par>
                                <p:cTn id="17" presetID="2" presetClass="entr" presetSubtype="2" fill="hold" nodeType="withEffect">
                                  <p:stCondLst>
                                    <p:cond delay="0"/>
                                  </p:stCondLst>
                                  <p:childTnLst>
                                    <p:set>
                                      <p:cBhvr>
                                        <p:cTn id="18" dur="1" fill="hold">
                                          <p:stCondLst>
                                            <p:cond delay="0"/>
                                          </p:stCondLst>
                                        </p:cTn>
                                        <p:tgtEl>
                                          <p:spTgt spid="2924"/>
                                        </p:tgtEl>
                                        <p:attrNameLst>
                                          <p:attrName>style.visibility</p:attrName>
                                        </p:attrNameLst>
                                      </p:cBhvr>
                                      <p:to>
                                        <p:strVal val="visible"/>
                                      </p:to>
                                    </p:set>
                                    <p:anim calcmode="lin" valueType="num">
                                      <p:cBhvr additive="base">
                                        <p:cTn id="19" dur="1000"/>
                                        <p:tgtEl>
                                          <p:spTgt spid="292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35"/>
                                        </p:tgtEl>
                                        <p:attrNameLst>
                                          <p:attrName>style.visibility</p:attrName>
                                        </p:attrNameLst>
                                      </p:cBhvr>
                                      <p:to>
                                        <p:strVal val="visible"/>
                                      </p:to>
                                    </p:set>
                                    <p:animEffect transition="in" filter="fade">
                                      <p:cBhvr>
                                        <p:cTn id="22" dur="1000"/>
                                        <p:tgtEl>
                                          <p:spTgt spid="2935"/>
                                        </p:tgtEl>
                                      </p:cBhvr>
                                    </p:animEffect>
                                  </p:childTnLst>
                                </p:cTn>
                              </p:par>
                              <p:par>
                                <p:cTn id="23" presetID="10" presetClass="entr" presetSubtype="0" fill="hold" nodeType="withEffect">
                                  <p:stCondLst>
                                    <p:cond delay="0"/>
                                  </p:stCondLst>
                                  <p:childTnLst>
                                    <p:set>
                                      <p:cBhvr>
                                        <p:cTn id="24" dur="1" fill="hold">
                                          <p:stCondLst>
                                            <p:cond delay="0"/>
                                          </p:stCondLst>
                                        </p:cTn>
                                        <p:tgtEl>
                                          <p:spTgt spid="2936"/>
                                        </p:tgtEl>
                                        <p:attrNameLst>
                                          <p:attrName>style.visibility</p:attrName>
                                        </p:attrNameLst>
                                      </p:cBhvr>
                                      <p:to>
                                        <p:strVal val="visible"/>
                                      </p:to>
                                    </p:set>
                                    <p:animEffect transition="in" filter="fade">
                                      <p:cBhvr>
                                        <p:cTn id="25" dur="1000"/>
                                        <p:tgtEl>
                                          <p:spTgt spid="2936"/>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1000"/>
                                        <p:tgtEl>
                                          <p:spTgt spid="2937"/>
                                        </p:tgtEl>
                                      </p:cBhvr>
                                    </p:animEffect>
                                  </p:childTnLst>
                                </p:cTn>
                              </p:par>
                              <p:par>
                                <p:cTn id="29" presetID="10" presetClass="entr" presetSubtype="0" fill="hold" nodeType="withEffect">
                                  <p:stCondLst>
                                    <p:cond delay="0"/>
                                  </p:stCondLst>
                                  <p:childTnLst>
                                    <p:set>
                                      <p:cBhvr>
                                        <p:cTn id="30" dur="1" fill="hold">
                                          <p:stCondLst>
                                            <p:cond delay="0"/>
                                          </p:stCondLst>
                                        </p:cTn>
                                        <p:tgtEl>
                                          <p:spTgt spid="2938"/>
                                        </p:tgtEl>
                                        <p:attrNameLst>
                                          <p:attrName>style.visibility</p:attrName>
                                        </p:attrNameLst>
                                      </p:cBhvr>
                                      <p:to>
                                        <p:strVal val="visible"/>
                                      </p:to>
                                    </p:set>
                                    <p:animEffect transition="in" filter="fade">
                                      <p:cBhvr>
                                        <p:cTn id="31" dur="1000"/>
                                        <p:tgtEl>
                                          <p:spTgt spid="2938"/>
                                        </p:tgtEl>
                                      </p:cBhvr>
                                    </p:animEffect>
                                  </p:childTnLst>
                                </p:cTn>
                              </p:par>
                              <p:par>
                                <p:cTn id="32" presetID="10" presetClass="entr" presetSubtype="0" fill="hold" nodeType="withEffect">
                                  <p:stCondLst>
                                    <p:cond delay="0"/>
                                  </p:stCondLst>
                                  <p:childTnLst>
                                    <p:set>
                                      <p:cBhvr>
                                        <p:cTn id="33" dur="1" fill="hold">
                                          <p:stCondLst>
                                            <p:cond delay="0"/>
                                          </p:stCondLst>
                                        </p:cTn>
                                        <p:tgtEl>
                                          <p:spTgt spid="2939"/>
                                        </p:tgtEl>
                                        <p:attrNameLst>
                                          <p:attrName>style.visibility</p:attrName>
                                        </p:attrNameLst>
                                      </p:cBhvr>
                                      <p:to>
                                        <p:strVal val="visible"/>
                                      </p:to>
                                    </p:set>
                                    <p:animEffect transition="in" filter="fade">
                                      <p:cBhvr>
                                        <p:cTn id="34" dur="10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60"/>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4840804" y="26172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4840804"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19" name="Google Shape;2619;p60"/>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20" name="Google Shape;2620;p60"/>
          <p:cNvSpPr txBox="1">
            <a:spLocks noGrp="1"/>
          </p:cNvSpPr>
          <p:nvPr>
            <p:ph type="subTitle" idx="1"/>
          </p:nvPr>
        </p:nvSpPr>
        <p:spPr>
          <a:xfrm>
            <a:off x="1639675" y="1483450"/>
            <a:ext cx="2808373" cy="348032"/>
          </a:xfrm>
          <a:prstGeom prst="rect">
            <a:avLst/>
          </a:prstGeom>
        </p:spPr>
        <p:txBody>
          <a:bodyPr spcFirstLastPara="1" wrap="square" lIns="91425" tIns="0" rIns="91425" bIns="91425" anchor="t" anchorCtr="0">
            <a:noAutofit/>
          </a:bodyPr>
          <a:lstStyle/>
          <a:p>
            <a:pPr marL="0" indent="0">
              <a:spcAft>
                <a:spcPts val="1200"/>
              </a:spcAft>
            </a:pPr>
            <a:r>
              <a:rPr lang="en" sz="1900"/>
              <a:t>Dataset Description</a:t>
            </a:r>
          </a:p>
        </p:txBody>
      </p:sp>
      <p:sp>
        <p:nvSpPr>
          <p:cNvPr id="2621" name="Google Shape;2621;p60"/>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en"/>
              <a:t>Describing the dataset and outlining useful info.</a:t>
            </a:r>
          </a:p>
        </p:txBody>
      </p:sp>
      <p:sp>
        <p:nvSpPr>
          <p:cNvPr id="2622" name="Google Shape;2622;p60"/>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23" name="Google Shape;2623;p60"/>
          <p:cNvSpPr txBox="1">
            <a:spLocks noGrp="1"/>
          </p:cNvSpPr>
          <p:nvPr>
            <p:ph type="subTitle" idx="4"/>
          </p:nvPr>
        </p:nvSpPr>
        <p:spPr>
          <a:xfrm>
            <a:off x="1639675"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900"/>
              <a:t>Objectives</a:t>
            </a:r>
            <a:endParaRPr lang="en-US" sz="1900"/>
          </a:p>
        </p:txBody>
      </p:sp>
      <p:sp>
        <p:nvSpPr>
          <p:cNvPr id="2624" name="Google Shape;2624;p60"/>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en"/>
              <a:t>Main </a:t>
            </a:r>
            <a:r>
              <a:rPr lang="en" err="1"/>
              <a:t>obective</a:t>
            </a:r>
            <a:r>
              <a:rPr lang="en"/>
              <a:t> of the analysis.</a:t>
            </a:r>
          </a:p>
        </p:txBody>
      </p:sp>
      <p:sp>
        <p:nvSpPr>
          <p:cNvPr id="2625" name="Google Shape;2625;p60"/>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26" name="Google Shape;2626;p60"/>
          <p:cNvSpPr txBox="1">
            <a:spLocks noGrp="1"/>
          </p:cNvSpPr>
          <p:nvPr>
            <p:ph type="subTitle" idx="7"/>
          </p:nvPr>
        </p:nvSpPr>
        <p:spPr>
          <a:xfrm>
            <a:off x="1639675" y="3511400"/>
            <a:ext cx="2887200" cy="354600"/>
          </a:xfrm>
          <a:prstGeom prst="rect">
            <a:avLst/>
          </a:prstGeom>
        </p:spPr>
        <p:txBody>
          <a:bodyPr spcFirstLastPara="1" wrap="square" lIns="91425" tIns="0" rIns="91425" bIns="91425" anchor="t" anchorCtr="0">
            <a:noAutofit/>
          </a:bodyPr>
          <a:lstStyle/>
          <a:p>
            <a:pPr marL="0" indent="0">
              <a:spcAft>
                <a:spcPts val="1200"/>
              </a:spcAft>
            </a:pPr>
            <a:r>
              <a:rPr lang="en" sz="1900"/>
              <a:t>Building Models</a:t>
            </a:r>
          </a:p>
        </p:txBody>
      </p:sp>
      <p:sp>
        <p:nvSpPr>
          <p:cNvPr id="2627" name="Google Shape;2627;p60"/>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en"/>
              <a:t>Applying various Classification models.</a:t>
            </a:r>
          </a:p>
        </p:txBody>
      </p:sp>
      <p:sp>
        <p:nvSpPr>
          <p:cNvPr id="2628" name="Google Shape;2628;p60"/>
          <p:cNvSpPr txBox="1">
            <a:spLocks noGrp="1"/>
          </p:cNvSpPr>
          <p:nvPr>
            <p:ph type="title" idx="9"/>
          </p:nvPr>
        </p:nvSpPr>
        <p:spPr>
          <a:xfrm>
            <a:off x="4707713"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29" name="Google Shape;2629;p60"/>
          <p:cNvSpPr txBox="1">
            <a:spLocks noGrp="1"/>
          </p:cNvSpPr>
          <p:nvPr>
            <p:ph type="subTitle" idx="13"/>
          </p:nvPr>
        </p:nvSpPr>
        <p:spPr>
          <a:xfrm>
            <a:off x="5529413" y="1483450"/>
            <a:ext cx="2887200" cy="354600"/>
          </a:xfrm>
          <a:prstGeom prst="rect">
            <a:avLst/>
          </a:prstGeom>
        </p:spPr>
        <p:txBody>
          <a:bodyPr spcFirstLastPara="1" wrap="square" lIns="91425" tIns="0" rIns="91425" bIns="91425" anchor="t" anchorCtr="0">
            <a:noAutofit/>
          </a:bodyPr>
          <a:lstStyle/>
          <a:p>
            <a:pPr marL="0" indent="0">
              <a:spcAft>
                <a:spcPts val="1200"/>
              </a:spcAft>
            </a:pPr>
            <a:r>
              <a:rPr lang="en" sz="1900"/>
              <a:t>Analysis and findings</a:t>
            </a:r>
          </a:p>
        </p:txBody>
      </p:sp>
      <p:sp>
        <p:nvSpPr>
          <p:cNvPr id="2630" name="Google Shape;2630;p60"/>
          <p:cNvSpPr txBox="1">
            <a:spLocks noGrp="1"/>
          </p:cNvSpPr>
          <p:nvPr>
            <p:ph type="subTitle" idx="14"/>
          </p:nvPr>
        </p:nvSpPr>
        <p:spPr>
          <a:xfrm>
            <a:off x="5529413" y="1838040"/>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en"/>
              <a:t>Machine learning analysis and findings.</a:t>
            </a:r>
          </a:p>
        </p:txBody>
      </p:sp>
      <p:sp>
        <p:nvSpPr>
          <p:cNvPr id="2631" name="Google Shape;2631;p60"/>
          <p:cNvSpPr txBox="1">
            <a:spLocks noGrp="1"/>
          </p:cNvSpPr>
          <p:nvPr>
            <p:ph type="title" idx="15"/>
          </p:nvPr>
        </p:nvSpPr>
        <p:spPr>
          <a:xfrm>
            <a:off x="4707713"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05</a:t>
            </a:r>
            <a:endParaRPr>
              <a:solidFill>
                <a:schemeClr val="dk1"/>
              </a:solidFill>
            </a:endParaRPr>
          </a:p>
        </p:txBody>
      </p:sp>
      <p:sp>
        <p:nvSpPr>
          <p:cNvPr id="2632" name="Google Shape;2632;p60"/>
          <p:cNvSpPr txBox="1">
            <a:spLocks noGrp="1"/>
          </p:cNvSpPr>
          <p:nvPr>
            <p:ph type="subTitle" idx="16"/>
          </p:nvPr>
        </p:nvSpPr>
        <p:spPr>
          <a:xfrm>
            <a:off x="5529413" y="2497425"/>
            <a:ext cx="2887200" cy="354600"/>
          </a:xfrm>
          <a:prstGeom prst="rect">
            <a:avLst/>
          </a:prstGeom>
        </p:spPr>
        <p:txBody>
          <a:bodyPr spcFirstLastPara="1" wrap="square" lIns="91425" tIns="0" rIns="91425" bIns="91425" anchor="t" anchorCtr="0">
            <a:noAutofit/>
          </a:bodyPr>
          <a:lstStyle/>
          <a:p>
            <a:pPr marL="0" indent="0">
              <a:spcAft>
                <a:spcPts val="1200"/>
              </a:spcAft>
            </a:pPr>
            <a:r>
              <a:rPr lang="en"/>
              <a:t>Advanced steps</a:t>
            </a:r>
          </a:p>
        </p:txBody>
      </p:sp>
      <p:sp>
        <p:nvSpPr>
          <p:cNvPr id="2633" name="Google Shape;2633;p60"/>
          <p:cNvSpPr txBox="1">
            <a:spLocks noGrp="1"/>
          </p:cNvSpPr>
          <p:nvPr>
            <p:ph type="subTitle" idx="17"/>
          </p:nvPr>
        </p:nvSpPr>
        <p:spPr>
          <a:xfrm>
            <a:off x="5529413" y="2852015"/>
            <a:ext cx="2349300" cy="547200"/>
          </a:xfrm>
          <a:prstGeom prst="rect">
            <a:avLst/>
          </a:prstGeom>
        </p:spPr>
        <p:txBody>
          <a:bodyPr spcFirstLastPara="1" wrap="square" lIns="91425" tIns="0" rIns="91425" bIns="91425" anchor="t" anchorCtr="0">
            <a:noAutofit/>
          </a:bodyPr>
          <a:lstStyle/>
          <a:p>
            <a:pPr marL="0" indent="0">
              <a:buClr>
                <a:schemeClr val="dk1"/>
              </a:buClr>
              <a:buSzPts val="1100"/>
            </a:pPr>
            <a:r>
              <a:rPr lang="en"/>
              <a:t>Models flaws and advanced steps.</a:t>
            </a:r>
          </a:p>
        </p:txBody>
      </p:sp>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0"/>
                                        </p:tgtEl>
                                        <p:attrNameLst>
                                          <p:attrName>style.visibility</p:attrName>
                                        </p:attrNameLst>
                                      </p:cBhvr>
                                      <p:to>
                                        <p:strVal val="visible"/>
                                      </p:to>
                                    </p:set>
                                    <p:animEffect transition="in" filter="fade">
                                      <p:cBhvr>
                                        <p:cTn id="7" dur="1000"/>
                                        <p:tgtEl>
                                          <p:spTgt spid="2620"/>
                                        </p:tgtEl>
                                      </p:cBhvr>
                                    </p:animEffect>
                                  </p:childTnLst>
                                </p:cTn>
                              </p:par>
                              <p:par>
                                <p:cTn id="8" presetID="10" presetClass="entr" presetSubtype="0" fill="hold" nodeType="withEffect">
                                  <p:stCondLst>
                                    <p:cond delay="0"/>
                                  </p:stCondLst>
                                  <p:childTnLst>
                                    <p:set>
                                      <p:cBhvr>
                                        <p:cTn id="9" dur="1" fill="hold">
                                          <p:stCondLst>
                                            <p:cond delay="0"/>
                                          </p:stCondLst>
                                        </p:cTn>
                                        <p:tgtEl>
                                          <p:spTgt spid="2621"/>
                                        </p:tgtEl>
                                        <p:attrNameLst>
                                          <p:attrName>style.visibility</p:attrName>
                                        </p:attrNameLst>
                                      </p:cBhvr>
                                      <p:to>
                                        <p:strVal val="visible"/>
                                      </p:to>
                                    </p:set>
                                    <p:animEffect transition="in" filter="fade">
                                      <p:cBhvr>
                                        <p:cTn id="10" dur="1000"/>
                                        <p:tgtEl>
                                          <p:spTgt spid="2621"/>
                                        </p:tgtEl>
                                      </p:cBhvr>
                                    </p:animEffect>
                                  </p:childTnLst>
                                </p:cTn>
                              </p:par>
                              <p:par>
                                <p:cTn id="11" presetID="10" presetClass="entr" presetSubtype="0" fill="hold" nodeType="withEffect">
                                  <p:stCondLst>
                                    <p:cond delay="0"/>
                                  </p:stCondLst>
                                  <p:childTnLst>
                                    <p:set>
                                      <p:cBhvr>
                                        <p:cTn id="12" dur="1" fill="hold">
                                          <p:stCondLst>
                                            <p:cond delay="0"/>
                                          </p:stCondLst>
                                        </p:cTn>
                                        <p:tgtEl>
                                          <p:spTgt spid="2623"/>
                                        </p:tgtEl>
                                        <p:attrNameLst>
                                          <p:attrName>style.visibility</p:attrName>
                                        </p:attrNameLst>
                                      </p:cBhvr>
                                      <p:to>
                                        <p:strVal val="visible"/>
                                      </p:to>
                                    </p:set>
                                    <p:animEffect transition="in" filter="fade">
                                      <p:cBhvr>
                                        <p:cTn id="13" dur="1000"/>
                                        <p:tgtEl>
                                          <p:spTgt spid="2623"/>
                                        </p:tgtEl>
                                      </p:cBhvr>
                                    </p:animEffect>
                                  </p:childTnLst>
                                </p:cTn>
                              </p:par>
                              <p:par>
                                <p:cTn id="14" presetID="10" presetClass="entr" presetSubtype="0" fill="hold" nodeType="withEffect">
                                  <p:stCondLst>
                                    <p:cond delay="0"/>
                                  </p:stCondLst>
                                  <p:childTnLst>
                                    <p:set>
                                      <p:cBhvr>
                                        <p:cTn id="15" dur="1" fill="hold">
                                          <p:stCondLst>
                                            <p:cond delay="0"/>
                                          </p:stCondLst>
                                        </p:cTn>
                                        <p:tgtEl>
                                          <p:spTgt spid="2624"/>
                                        </p:tgtEl>
                                        <p:attrNameLst>
                                          <p:attrName>style.visibility</p:attrName>
                                        </p:attrNameLst>
                                      </p:cBhvr>
                                      <p:to>
                                        <p:strVal val="visible"/>
                                      </p:to>
                                    </p:set>
                                    <p:animEffect transition="in" filter="fade">
                                      <p:cBhvr>
                                        <p:cTn id="16" dur="1000"/>
                                        <p:tgtEl>
                                          <p:spTgt spid="2624"/>
                                        </p:tgtEl>
                                      </p:cBhvr>
                                    </p:animEffect>
                                  </p:childTnLst>
                                </p:cTn>
                              </p:par>
                              <p:par>
                                <p:cTn id="17" presetID="10" presetClass="entr" presetSubtype="0" fill="hold" nodeType="withEffect">
                                  <p:stCondLst>
                                    <p:cond delay="0"/>
                                  </p:stCondLst>
                                  <p:childTnLst>
                                    <p:set>
                                      <p:cBhvr>
                                        <p:cTn id="18" dur="1" fill="hold">
                                          <p:stCondLst>
                                            <p:cond delay="0"/>
                                          </p:stCondLst>
                                        </p:cTn>
                                        <p:tgtEl>
                                          <p:spTgt spid="2626"/>
                                        </p:tgtEl>
                                        <p:attrNameLst>
                                          <p:attrName>style.visibility</p:attrName>
                                        </p:attrNameLst>
                                      </p:cBhvr>
                                      <p:to>
                                        <p:strVal val="visible"/>
                                      </p:to>
                                    </p:set>
                                    <p:animEffect transition="in" filter="fade">
                                      <p:cBhvr>
                                        <p:cTn id="19" dur="1000"/>
                                        <p:tgtEl>
                                          <p:spTgt spid="2626"/>
                                        </p:tgtEl>
                                      </p:cBhvr>
                                    </p:animEffect>
                                  </p:childTnLst>
                                </p:cTn>
                              </p:par>
                              <p:par>
                                <p:cTn id="20" presetID="10" presetClass="entr" presetSubtype="0" fill="hold" nodeType="withEffect">
                                  <p:stCondLst>
                                    <p:cond delay="0"/>
                                  </p:stCondLst>
                                  <p:childTnLst>
                                    <p:set>
                                      <p:cBhvr>
                                        <p:cTn id="21" dur="1" fill="hold">
                                          <p:stCondLst>
                                            <p:cond delay="0"/>
                                          </p:stCondLst>
                                        </p:cTn>
                                        <p:tgtEl>
                                          <p:spTgt spid="2627"/>
                                        </p:tgtEl>
                                        <p:attrNameLst>
                                          <p:attrName>style.visibility</p:attrName>
                                        </p:attrNameLst>
                                      </p:cBhvr>
                                      <p:to>
                                        <p:strVal val="visible"/>
                                      </p:to>
                                    </p:set>
                                    <p:animEffect transition="in" filter="fade">
                                      <p:cBhvr>
                                        <p:cTn id="22" dur="1000"/>
                                        <p:tgtEl>
                                          <p:spTgt spid="2627"/>
                                        </p:tgtEl>
                                      </p:cBhvr>
                                    </p:animEffect>
                                  </p:childTnLst>
                                </p:cTn>
                              </p:par>
                              <p:par>
                                <p:cTn id="23" presetID="10" presetClass="entr" presetSubtype="0" fill="hold" nodeType="withEffect">
                                  <p:stCondLst>
                                    <p:cond delay="0"/>
                                  </p:stCondLst>
                                  <p:childTnLst>
                                    <p:set>
                                      <p:cBhvr>
                                        <p:cTn id="24" dur="1" fill="hold">
                                          <p:stCondLst>
                                            <p:cond delay="0"/>
                                          </p:stCondLst>
                                        </p:cTn>
                                        <p:tgtEl>
                                          <p:spTgt spid="2629"/>
                                        </p:tgtEl>
                                        <p:attrNameLst>
                                          <p:attrName>style.visibility</p:attrName>
                                        </p:attrNameLst>
                                      </p:cBhvr>
                                      <p:to>
                                        <p:strVal val="visible"/>
                                      </p:to>
                                    </p:set>
                                    <p:animEffect transition="in" filter="fade">
                                      <p:cBhvr>
                                        <p:cTn id="25" dur="1000"/>
                                        <p:tgtEl>
                                          <p:spTgt spid="2629"/>
                                        </p:tgtEl>
                                      </p:cBhvr>
                                    </p:animEffect>
                                  </p:childTnLst>
                                </p:cTn>
                              </p:par>
                              <p:par>
                                <p:cTn id="26" presetID="10" presetClass="entr" presetSubtype="0" fill="hold" nodeType="withEffect">
                                  <p:stCondLst>
                                    <p:cond delay="0"/>
                                  </p:stCondLst>
                                  <p:childTnLst>
                                    <p:set>
                                      <p:cBhvr>
                                        <p:cTn id="27" dur="1" fill="hold">
                                          <p:stCondLst>
                                            <p:cond delay="0"/>
                                          </p:stCondLst>
                                        </p:cTn>
                                        <p:tgtEl>
                                          <p:spTgt spid="2630"/>
                                        </p:tgtEl>
                                        <p:attrNameLst>
                                          <p:attrName>style.visibility</p:attrName>
                                        </p:attrNameLst>
                                      </p:cBhvr>
                                      <p:to>
                                        <p:strVal val="visible"/>
                                      </p:to>
                                    </p:set>
                                    <p:animEffect transition="in" filter="fade">
                                      <p:cBhvr>
                                        <p:cTn id="28" dur="1000"/>
                                        <p:tgtEl>
                                          <p:spTgt spid="2630"/>
                                        </p:tgtEl>
                                      </p:cBhvr>
                                    </p:animEffect>
                                  </p:childTnLst>
                                </p:cTn>
                              </p:par>
                              <p:par>
                                <p:cTn id="29" presetID="10" presetClass="entr" presetSubtype="0" fill="hold" nodeType="withEffect">
                                  <p:stCondLst>
                                    <p:cond delay="0"/>
                                  </p:stCondLst>
                                  <p:childTnLst>
                                    <p:set>
                                      <p:cBhvr>
                                        <p:cTn id="30" dur="1" fill="hold">
                                          <p:stCondLst>
                                            <p:cond delay="0"/>
                                          </p:stCondLst>
                                        </p:cTn>
                                        <p:tgtEl>
                                          <p:spTgt spid="2632"/>
                                        </p:tgtEl>
                                        <p:attrNameLst>
                                          <p:attrName>style.visibility</p:attrName>
                                        </p:attrNameLst>
                                      </p:cBhvr>
                                      <p:to>
                                        <p:strVal val="visible"/>
                                      </p:to>
                                    </p:set>
                                    <p:animEffect transition="in" filter="fade">
                                      <p:cBhvr>
                                        <p:cTn id="31" dur="1000"/>
                                        <p:tgtEl>
                                          <p:spTgt spid="2632"/>
                                        </p:tgtEl>
                                      </p:cBhvr>
                                    </p:animEffect>
                                  </p:childTnLst>
                                </p:cTn>
                              </p:par>
                              <p:par>
                                <p:cTn id="32" presetID="10" presetClass="entr" presetSubtype="0" fill="hold" nodeType="withEffect">
                                  <p:stCondLst>
                                    <p:cond delay="0"/>
                                  </p:stCondLst>
                                  <p:childTnLst>
                                    <p:set>
                                      <p:cBhvr>
                                        <p:cTn id="33" dur="1" fill="hold">
                                          <p:stCondLst>
                                            <p:cond delay="0"/>
                                          </p:stCondLst>
                                        </p:cTn>
                                        <p:tgtEl>
                                          <p:spTgt spid="2633"/>
                                        </p:tgtEl>
                                        <p:attrNameLst>
                                          <p:attrName>style.visibility</p:attrName>
                                        </p:attrNameLst>
                                      </p:cBhvr>
                                      <p:to>
                                        <p:strVal val="visible"/>
                                      </p:to>
                                    </p:set>
                                    <p:animEffect transition="in" filter="fade">
                                      <p:cBhvr>
                                        <p:cTn id="34" dur="1000"/>
                                        <p:tgtEl>
                                          <p:spTgt spid="2633"/>
                                        </p:tgtEl>
                                      </p:cBhvr>
                                    </p:animEffect>
                                  </p:childTnLst>
                                </p:cTn>
                              </p:par>
                              <p:par>
                                <p:cTn id="35" presetID="23" presetClass="entr" presetSubtype="16" fill="hold" nodeType="withEffect">
                                  <p:stCondLst>
                                    <p:cond delay="0"/>
                                  </p:stCondLst>
                                  <p:childTnLst>
                                    <p:set>
                                      <p:cBhvr>
                                        <p:cTn id="36" dur="1" fill="hold">
                                          <p:stCondLst>
                                            <p:cond delay="0"/>
                                          </p:stCondLst>
                                        </p:cTn>
                                        <p:tgtEl>
                                          <p:spTgt spid="2612"/>
                                        </p:tgtEl>
                                        <p:attrNameLst>
                                          <p:attrName>style.visibility</p:attrName>
                                        </p:attrNameLst>
                                      </p:cBhvr>
                                      <p:to>
                                        <p:strVal val="visible"/>
                                      </p:to>
                                    </p:set>
                                    <p:anim calcmode="lin" valueType="num">
                                      <p:cBhvr additive="base">
                                        <p:cTn id="37" dur="1000"/>
                                        <p:tgtEl>
                                          <p:spTgt spid="2612"/>
                                        </p:tgtEl>
                                        <p:attrNameLst>
                                          <p:attrName>ppt_w</p:attrName>
                                        </p:attrNameLst>
                                      </p:cBhvr>
                                      <p:tavLst>
                                        <p:tav tm="0">
                                          <p:val>
                                            <p:strVal val="0"/>
                                          </p:val>
                                        </p:tav>
                                        <p:tav tm="100000">
                                          <p:val>
                                            <p:strVal val="#ppt_w"/>
                                          </p:val>
                                        </p:tav>
                                      </p:tavLst>
                                    </p:anim>
                                    <p:anim calcmode="lin" valueType="num">
                                      <p:cBhvr additive="base">
                                        <p:cTn id="38" dur="1000"/>
                                        <p:tgtEl>
                                          <p:spTgt spid="2612"/>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614"/>
                                        </p:tgtEl>
                                        <p:attrNameLst>
                                          <p:attrName>style.visibility</p:attrName>
                                        </p:attrNameLst>
                                      </p:cBhvr>
                                      <p:to>
                                        <p:strVal val="visible"/>
                                      </p:to>
                                    </p:set>
                                    <p:anim calcmode="lin" valueType="num">
                                      <p:cBhvr additive="base">
                                        <p:cTn id="41" dur="1000"/>
                                        <p:tgtEl>
                                          <p:spTgt spid="2614"/>
                                        </p:tgtEl>
                                        <p:attrNameLst>
                                          <p:attrName>ppt_w</p:attrName>
                                        </p:attrNameLst>
                                      </p:cBhvr>
                                      <p:tavLst>
                                        <p:tav tm="0">
                                          <p:val>
                                            <p:strVal val="0"/>
                                          </p:val>
                                        </p:tav>
                                        <p:tav tm="100000">
                                          <p:val>
                                            <p:strVal val="#ppt_w"/>
                                          </p:val>
                                        </p:tav>
                                      </p:tavLst>
                                    </p:anim>
                                    <p:anim calcmode="lin" valueType="num">
                                      <p:cBhvr additive="base">
                                        <p:cTn id="42" dur="1000"/>
                                        <p:tgtEl>
                                          <p:spTgt spid="2614"/>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2615"/>
                                        </p:tgtEl>
                                        <p:attrNameLst>
                                          <p:attrName>style.visibility</p:attrName>
                                        </p:attrNameLst>
                                      </p:cBhvr>
                                      <p:to>
                                        <p:strVal val="visible"/>
                                      </p:to>
                                    </p:set>
                                    <p:anim calcmode="lin" valueType="num">
                                      <p:cBhvr additive="base">
                                        <p:cTn id="45" dur="1000"/>
                                        <p:tgtEl>
                                          <p:spTgt spid="2615"/>
                                        </p:tgtEl>
                                        <p:attrNameLst>
                                          <p:attrName>ppt_w</p:attrName>
                                        </p:attrNameLst>
                                      </p:cBhvr>
                                      <p:tavLst>
                                        <p:tav tm="0">
                                          <p:val>
                                            <p:strVal val="0"/>
                                          </p:val>
                                        </p:tav>
                                        <p:tav tm="100000">
                                          <p:val>
                                            <p:strVal val="#ppt_w"/>
                                          </p:val>
                                        </p:tav>
                                      </p:tavLst>
                                    </p:anim>
                                    <p:anim calcmode="lin" valueType="num">
                                      <p:cBhvr additive="base">
                                        <p:cTn id="46" dur="1000"/>
                                        <p:tgtEl>
                                          <p:spTgt spid="2615"/>
                                        </p:tgtEl>
                                        <p:attrNameLst>
                                          <p:attrName>ppt_h</p:attrName>
                                        </p:attrNameLst>
                                      </p:cBhvr>
                                      <p:tavLst>
                                        <p:tav tm="0">
                                          <p:val>
                                            <p:str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617"/>
                                        </p:tgtEl>
                                        <p:attrNameLst>
                                          <p:attrName>style.visibility</p:attrName>
                                        </p:attrNameLst>
                                      </p:cBhvr>
                                      <p:to>
                                        <p:strVal val="visible"/>
                                      </p:to>
                                    </p:set>
                                    <p:anim calcmode="lin" valueType="num">
                                      <p:cBhvr additive="base">
                                        <p:cTn id="49" dur="1000"/>
                                        <p:tgtEl>
                                          <p:spTgt spid="2617"/>
                                        </p:tgtEl>
                                        <p:attrNameLst>
                                          <p:attrName>ppt_w</p:attrName>
                                        </p:attrNameLst>
                                      </p:cBhvr>
                                      <p:tavLst>
                                        <p:tav tm="0">
                                          <p:val>
                                            <p:strVal val="0"/>
                                          </p:val>
                                        </p:tav>
                                        <p:tav tm="100000">
                                          <p:val>
                                            <p:strVal val="#ppt_w"/>
                                          </p:val>
                                        </p:tav>
                                      </p:tavLst>
                                    </p:anim>
                                    <p:anim calcmode="lin" valueType="num">
                                      <p:cBhvr additive="base">
                                        <p:cTn id="50" dur="1000"/>
                                        <p:tgtEl>
                                          <p:spTgt spid="2617"/>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616"/>
                                        </p:tgtEl>
                                        <p:attrNameLst>
                                          <p:attrName>style.visibility</p:attrName>
                                        </p:attrNameLst>
                                      </p:cBhvr>
                                      <p:to>
                                        <p:strVal val="visible"/>
                                      </p:to>
                                    </p:set>
                                    <p:anim calcmode="lin" valueType="num">
                                      <p:cBhvr additive="base">
                                        <p:cTn id="53" dur="1000"/>
                                        <p:tgtEl>
                                          <p:spTgt spid="2616"/>
                                        </p:tgtEl>
                                        <p:attrNameLst>
                                          <p:attrName>ppt_w</p:attrName>
                                        </p:attrNameLst>
                                      </p:cBhvr>
                                      <p:tavLst>
                                        <p:tav tm="0">
                                          <p:val>
                                            <p:strVal val="0"/>
                                          </p:val>
                                        </p:tav>
                                        <p:tav tm="100000">
                                          <p:val>
                                            <p:strVal val="#ppt_w"/>
                                          </p:val>
                                        </p:tav>
                                      </p:tavLst>
                                    </p:anim>
                                    <p:anim calcmode="lin" valueType="num">
                                      <p:cBhvr additive="base">
                                        <p:cTn id="54" dur="1000"/>
                                        <p:tgtEl>
                                          <p:spTgt spid="2616"/>
                                        </p:tgtEl>
                                        <p:attrNameLst>
                                          <p:attrName>ppt_h</p:attrName>
                                        </p:attrNameLst>
                                      </p:cBhvr>
                                      <p:tavLst>
                                        <p:tav tm="0">
                                          <p:val>
                                            <p:strVal val="0"/>
                                          </p:val>
                                        </p:tav>
                                        <p:tav tm="100000">
                                          <p:val>
                                            <p:strVal val="#ppt_h"/>
                                          </p:val>
                                        </p:tav>
                                      </p:tavLst>
                                    </p:anim>
                                  </p:childTnLst>
                                </p:cTn>
                              </p:par>
                              <p:par>
                                <p:cTn id="55" presetID="10" presetClass="entr" presetSubtype="0" fill="hold" nodeType="withEffect">
                                  <p:stCondLst>
                                    <p:cond delay="0"/>
                                  </p:stCondLst>
                                  <p:childTnLst>
                                    <p:set>
                                      <p:cBhvr>
                                        <p:cTn id="56" dur="1" fill="hold">
                                          <p:stCondLst>
                                            <p:cond delay="0"/>
                                          </p:stCondLst>
                                        </p:cTn>
                                        <p:tgtEl>
                                          <p:spTgt spid="2619"/>
                                        </p:tgtEl>
                                        <p:attrNameLst>
                                          <p:attrName>style.visibility</p:attrName>
                                        </p:attrNameLst>
                                      </p:cBhvr>
                                      <p:to>
                                        <p:strVal val="visible"/>
                                      </p:to>
                                    </p:set>
                                    <p:animEffect transition="in" filter="fade">
                                      <p:cBhvr>
                                        <p:cTn id="57" dur="1000"/>
                                        <p:tgtEl>
                                          <p:spTgt spid="2619"/>
                                        </p:tgtEl>
                                      </p:cBhvr>
                                    </p:animEffect>
                                  </p:childTnLst>
                                </p:cTn>
                              </p:par>
                              <p:par>
                                <p:cTn id="58" presetID="10" presetClass="entr" presetSubtype="0" fill="hold" nodeType="withEffect">
                                  <p:stCondLst>
                                    <p:cond delay="0"/>
                                  </p:stCondLst>
                                  <p:childTnLst>
                                    <p:set>
                                      <p:cBhvr>
                                        <p:cTn id="59" dur="1" fill="hold">
                                          <p:stCondLst>
                                            <p:cond delay="0"/>
                                          </p:stCondLst>
                                        </p:cTn>
                                        <p:tgtEl>
                                          <p:spTgt spid="2622"/>
                                        </p:tgtEl>
                                        <p:attrNameLst>
                                          <p:attrName>style.visibility</p:attrName>
                                        </p:attrNameLst>
                                      </p:cBhvr>
                                      <p:to>
                                        <p:strVal val="visible"/>
                                      </p:to>
                                    </p:set>
                                    <p:animEffect transition="in" filter="fade">
                                      <p:cBhvr>
                                        <p:cTn id="60" dur="1000"/>
                                        <p:tgtEl>
                                          <p:spTgt spid="2622"/>
                                        </p:tgtEl>
                                      </p:cBhvr>
                                    </p:animEffect>
                                  </p:childTnLst>
                                </p:cTn>
                              </p:par>
                              <p:par>
                                <p:cTn id="61" presetID="10" presetClass="entr" presetSubtype="0" fill="hold" nodeType="withEffect">
                                  <p:stCondLst>
                                    <p:cond delay="0"/>
                                  </p:stCondLst>
                                  <p:childTnLst>
                                    <p:set>
                                      <p:cBhvr>
                                        <p:cTn id="62" dur="1" fill="hold">
                                          <p:stCondLst>
                                            <p:cond delay="0"/>
                                          </p:stCondLst>
                                        </p:cTn>
                                        <p:tgtEl>
                                          <p:spTgt spid="2625"/>
                                        </p:tgtEl>
                                        <p:attrNameLst>
                                          <p:attrName>style.visibility</p:attrName>
                                        </p:attrNameLst>
                                      </p:cBhvr>
                                      <p:to>
                                        <p:strVal val="visible"/>
                                      </p:to>
                                    </p:set>
                                    <p:animEffect transition="in" filter="fade">
                                      <p:cBhvr>
                                        <p:cTn id="63" dur="1000"/>
                                        <p:tgtEl>
                                          <p:spTgt spid="2625"/>
                                        </p:tgtEl>
                                      </p:cBhvr>
                                    </p:animEffect>
                                  </p:childTnLst>
                                </p:cTn>
                              </p:par>
                              <p:par>
                                <p:cTn id="64" presetID="10" presetClass="entr" presetSubtype="0" fill="hold" nodeType="withEffect">
                                  <p:stCondLst>
                                    <p:cond delay="0"/>
                                  </p:stCondLst>
                                  <p:childTnLst>
                                    <p:set>
                                      <p:cBhvr>
                                        <p:cTn id="65" dur="1" fill="hold">
                                          <p:stCondLst>
                                            <p:cond delay="0"/>
                                          </p:stCondLst>
                                        </p:cTn>
                                        <p:tgtEl>
                                          <p:spTgt spid="2628"/>
                                        </p:tgtEl>
                                        <p:attrNameLst>
                                          <p:attrName>style.visibility</p:attrName>
                                        </p:attrNameLst>
                                      </p:cBhvr>
                                      <p:to>
                                        <p:strVal val="visible"/>
                                      </p:to>
                                    </p:set>
                                    <p:animEffect transition="in" filter="fade">
                                      <p:cBhvr>
                                        <p:cTn id="66" dur="1000"/>
                                        <p:tgtEl>
                                          <p:spTgt spid="2628"/>
                                        </p:tgtEl>
                                      </p:cBhvr>
                                    </p:animEffect>
                                  </p:childTnLst>
                                </p:cTn>
                              </p:par>
                              <p:par>
                                <p:cTn id="67" presetID="10" presetClass="entr" presetSubtype="0" fill="hold" nodeType="withEffect">
                                  <p:stCondLst>
                                    <p:cond delay="0"/>
                                  </p:stCondLst>
                                  <p:childTnLst>
                                    <p:set>
                                      <p:cBhvr>
                                        <p:cTn id="68" dur="1" fill="hold">
                                          <p:stCondLst>
                                            <p:cond delay="0"/>
                                          </p:stCondLst>
                                        </p:cTn>
                                        <p:tgtEl>
                                          <p:spTgt spid="2631"/>
                                        </p:tgtEl>
                                        <p:attrNameLst>
                                          <p:attrName>style.visibility</p:attrName>
                                        </p:attrNameLst>
                                      </p:cBhvr>
                                      <p:to>
                                        <p:strVal val="visible"/>
                                      </p:to>
                                    </p:set>
                                    <p:animEffect transition="in" filter="fade">
                                      <p:cBhvr>
                                        <p:cTn id="69" dur="1000"/>
                                        <p:tgtEl>
                                          <p:spTgt spid="2631"/>
                                        </p:tgtEl>
                                      </p:cBhvr>
                                    </p:animEffect>
                                  </p:childTnLst>
                                </p:cTn>
                              </p:par>
                              <p:par>
                                <p:cTn id="70" presetID="2" presetClass="entr" presetSubtype="8" fill="hold" nodeType="withEffect">
                                  <p:stCondLst>
                                    <p:cond delay="0"/>
                                  </p:stCondLst>
                                  <p:childTnLst>
                                    <p:set>
                                      <p:cBhvr>
                                        <p:cTn id="71" dur="1" fill="hold">
                                          <p:stCondLst>
                                            <p:cond delay="0"/>
                                          </p:stCondLst>
                                        </p:cTn>
                                        <p:tgtEl>
                                          <p:spTgt spid="2618"/>
                                        </p:tgtEl>
                                        <p:attrNameLst>
                                          <p:attrName>style.visibility</p:attrName>
                                        </p:attrNameLst>
                                      </p:cBhvr>
                                      <p:to>
                                        <p:strVal val="visible"/>
                                      </p:to>
                                    </p:set>
                                    <p:anim calcmode="lin" valueType="num">
                                      <p:cBhvr additive="base">
                                        <p:cTn id="72" dur="1000"/>
                                        <p:tgtEl>
                                          <p:spTgt spid="2618"/>
                                        </p:tgtEl>
                                        <p:attrNameLst>
                                          <p:attrName>ppt_x</p:attrName>
                                        </p:attrNameLst>
                                      </p:cBhvr>
                                      <p:tavLst>
                                        <p:tav tm="0">
                                          <p:val>
                                            <p:strVal val="#ppt_x-1"/>
                                          </p:val>
                                        </p:tav>
                                        <p:tav tm="100000">
                                          <p:val>
                                            <p:strVal val="#ppt_x"/>
                                          </p:val>
                                        </p:tav>
                                      </p:tavLst>
                                    </p:anim>
                                  </p:childTnLst>
                                </p:cTn>
                              </p:par>
                              <p:par>
                                <p:cTn id="73" presetID="10" presetClass="entr" presetSubtype="0" fill="hold" nodeType="withEffect">
                                  <p:stCondLst>
                                    <p:cond delay="0"/>
                                  </p:stCondLst>
                                  <p:childTnLst>
                                    <p:set>
                                      <p:cBhvr>
                                        <p:cTn id="74" dur="1" fill="hold">
                                          <p:stCondLst>
                                            <p:cond delay="0"/>
                                          </p:stCondLst>
                                        </p:cTn>
                                        <p:tgtEl>
                                          <p:spTgt spid="2642"/>
                                        </p:tgtEl>
                                        <p:attrNameLst>
                                          <p:attrName>style.visibility</p:attrName>
                                        </p:attrNameLst>
                                      </p:cBhvr>
                                      <p:to>
                                        <p:strVal val="visible"/>
                                      </p:to>
                                    </p:set>
                                    <p:animEffect transition="in" filter="fade">
                                      <p:cBhvr>
                                        <p:cTn id="75" dur="1000"/>
                                        <p:tgtEl>
                                          <p:spTgt spid="2642"/>
                                        </p:tgtEl>
                                      </p:cBhvr>
                                    </p:animEffect>
                                  </p:childTnLst>
                                </p:cTn>
                              </p:par>
                              <p:par>
                                <p:cTn id="76" presetID="10" presetClass="entr" presetSubtype="0" fill="hold" nodeType="withEffect">
                                  <p:stCondLst>
                                    <p:cond delay="0"/>
                                  </p:stCondLst>
                                  <p:childTnLst>
                                    <p:set>
                                      <p:cBhvr>
                                        <p:cTn id="77" dur="1" fill="hold">
                                          <p:stCondLst>
                                            <p:cond delay="0"/>
                                          </p:stCondLst>
                                        </p:cTn>
                                        <p:tgtEl>
                                          <p:spTgt spid="2643"/>
                                        </p:tgtEl>
                                        <p:attrNameLst>
                                          <p:attrName>style.visibility</p:attrName>
                                        </p:attrNameLst>
                                      </p:cBhvr>
                                      <p:to>
                                        <p:strVal val="visible"/>
                                      </p:to>
                                    </p:set>
                                    <p:animEffect transition="in" filter="fade">
                                      <p:cBhvr>
                                        <p:cTn id="78" dur="1000"/>
                                        <p:tgtEl>
                                          <p:spTgt spid="2643"/>
                                        </p:tgtEl>
                                      </p:cBhvr>
                                    </p:animEffect>
                                  </p:childTnLst>
                                </p:cTn>
                              </p:par>
                              <p:par>
                                <p:cTn id="79" presetID="10" presetClass="entr" presetSubtype="0" fill="hold" nodeType="withEffect">
                                  <p:stCondLst>
                                    <p:cond delay="0"/>
                                  </p:stCondLst>
                                  <p:childTnLst>
                                    <p:set>
                                      <p:cBhvr>
                                        <p:cTn id="80" dur="1" fill="hold">
                                          <p:stCondLst>
                                            <p:cond delay="0"/>
                                          </p:stCondLst>
                                        </p:cTn>
                                        <p:tgtEl>
                                          <p:spTgt spid="2644"/>
                                        </p:tgtEl>
                                        <p:attrNameLst>
                                          <p:attrName>style.visibility</p:attrName>
                                        </p:attrNameLst>
                                      </p:cBhvr>
                                      <p:to>
                                        <p:strVal val="visible"/>
                                      </p:to>
                                    </p:set>
                                    <p:animEffect transition="in" filter="fade">
                                      <p:cBhvr>
                                        <p:cTn id="81" dur="1000"/>
                                        <p:tgtEl>
                                          <p:spTgt spid="2644"/>
                                        </p:tgtEl>
                                      </p:cBhvr>
                                    </p:animEffect>
                                  </p:childTnLst>
                                </p:cTn>
                              </p:par>
                              <p:par>
                                <p:cTn id="82" presetID="10" presetClass="entr" presetSubtype="0" fill="hold" nodeType="withEffect">
                                  <p:stCondLst>
                                    <p:cond delay="0"/>
                                  </p:stCondLst>
                                  <p:childTnLst>
                                    <p:set>
                                      <p:cBhvr>
                                        <p:cTn id="83" dur="1" fill="hold">
                                          <p:stCondLst>
                                            <p:cond delay="0"/>
                                          </p:stCondLst>
                                        </p:cTn>
                                        <p:tgtEl>
                                          <p:spTgt spid="2645"/>
                                        </p:tgtEl>
                                        <p:attrNameLst>
                                          <p:attrName>style.visibility</p:attrName>
                                        </p:attrNameLst>
                                      </p:cBhvr>
                                      <p:to>
                                        <p:strVal val="visible"/>
                                      </p:to>
                                    </p:set>
                                    <p:animEffect transition="in" filter="fade">
                                      <p:cBhvr>
                                        <p:cTn id="84" dur="1000"/>
                                        <p:tgtEl>
                                          <p:spTgt spid="2645"/>
                                        </p:tgtEl>
                                      </p:cBhvr>
                                    </p:animEffect>
                                  </p:childTnLst>
                                </p:cTn>
                              </p:par>
                              <p:par>
                                <p:cTn id="85" presetID="10" presetClass="entr" presetSubtype="0" fill="hold" nodeType="withEffect">
                                  <p:stCondLst>
                                    <p:cond delay="0"/>
                                  </p:stCondLst>
                                  <p:childTnLst>
                                    <p:set>
                                      <p:cBhvr>
                                        <p:cTn id="86" dur="1" fill="hold">
                                          <p:stCondLst>
                                            <p:cond delay="0"/>
                                          </p:stCondLst>
                                        </p:cTn>
                                        <p:tgtEl>
                                          <p:spTgt spid="2646"/>
                                        </p:tgtEl>
                                        <p:attrNameLst>
                                          <p:attrName>style.visibility</p:attrName>
                                        </p:attrNameLst>
                                      </p:cBhvr>
                                      <p:to>
                                        <p:strVal val="visible"/>
                                      </p:to>
                                    </p:set>
                                    <p:animEffect transition="in" filter="fade">
                                      <p:cBhvr>
                                        <p:cTn id="87" dur="1000"/>
                                        <p:tgtEl>
                                          <p:spTgt spid="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01</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3192517" y="3126826"/>
            <a:ext cx="191813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DATA SPLITTING</a:t>
            </a:r>
            <a:endParaRPr lang="en-US" sz="1600" dirty="0">
              <a:solidFill>
                <a:schemeClr val="bg1"/>
              </a:solidFill>
            </a:endParaRPr>
          </a:p>
        </p:txBody>
      </p:sp>
      <p:pic>
        <p:nvPicPr>
          <p:cNvPr id="3" name="Picture 2" descr="A close-up of a computer code&#10;&#10;Description automatically generated">
            <a:extLst>
              <a:ext uri="{FF2B5EF4-FFF2-40B4-BE49-F238E27FC236}">
                <a16:creationId xmlns:a16="http://schemas.microsoft.com/office/drawing/2014/main" id="{3773AB67-5B57-19B9-8848-22AB7230E9F3}"/>
              </a:ext>
            </a:extLst>
          </p:cNvPr>
          <p:cNvPicPr>
            <a:picLocks noChangeAspect="1"/>
          </p:cNvPicPr>
          <p:nvPr/>
        </p:nvPicPr>
        <p:blipFill>
          <a:blip r:embed="rId4"/>
          <a:stretch>
            <a:fillRect/>
          </a:stretch>
        </p:blipFill>
        <p:spPr>
          <a:xfrm>
            <a:off x="132693" y="1838436"/>
            <a:ext cx="8990286" cy="1098764"/>
          </a:xfrm>
          <a:prstGeom prst="rect">
            <a:avLst/>
          </a:prstGeom>
        </p:spPr>
      </p:pic>
    </p:spTree>
    <p:extLst>
      <p:ext uri="{BB962C8B-B14F-4D97-AF65-F5344CB8AC3E}">
        <p14:creationId xmlns:p14="http://schemas.microsoft.com/office/powerpoint/2010/main" val="38045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02</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2995448" y="3527533"/>
            <a:ext cx="27195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LOGISTIC REGRESSION</a:t>
            </a:r>
          </a:p>
        </p:txBody>
      </p:sp>
      <p:pic>
        <p:nvPicPr>
          <p:cNvPr id="2" name="Picture 1" descr="A screenshot of a computer&#10;&#10;Description automatically generated">
            <a:extLst>
              <a:ext uri="{FF2B5EF4-FFF2-40B4-BE49-F238E27FC236}">
                <a16:creationId xmlns:a16="http://schemas.microsoft.com/office/drawing/2014/main" id="{3289A7D4-9955-C1E3-8B1A-DCAD178320AF}"/>
              </a:ext>
            </a:extLst>
          </p:cNvPr>
          <p:cNvPicPr>
            <a:picLocks noChangeAspect="1"/>
          </p:cNvPicPr>
          <p:nvPr/>
        </p:nvPicPr>
        <p:blipFill>
          <a:blip r:embed="rId4"/>
          <a:stretch>
            <a:fillRect/>
          </a:stretch>
        </p:blipFill>
        <p:spPr>
          <a:xfrm>
            <a:off x="717331" y="830699"/>
            <a:ext cx="7499131" cy="2509894"/>
          </a:xfrm>
          <a:prstGeom prst="rect">
            <a:avLst/>
          </a:prstGeom>
        </p:spPr>
      </p:pic>
    </p:spTree>
    <p:extLst>
      <p:ext uri="{BB962C8B-B14F-4D97-AF65-F5344CB8AC3E}">
        <p14:creationId xmlns:p14="http://schemas.microsoft.com/office/powerpoint/2010/main" val="159197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03</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1254672" y="4821619"/>
            <a:ext cx="52288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LOGISTIC REGRESSION WITH L1 AND L2 PENALTY</a:t>
            </a:r>
          </a:p>
        </p:txBody>
      </p:sp>
      <p:pic>
        <p:nvPicPr>
          <p:cNvPr id="3" name="Picture 2" descr="A screenshot of a computer&#10;&#10;Description automatically generated">
            <a:extLst>
              <a:ext uri="{FF2B5EF4-FFF2-40B4-BE49-F238E27FC236}">
                <a16:creationId xmlns:a16="http://schemas.microsoft.com/office/drawing/2014/main" id="{35E9FFF2-6976-974D-FD86-26CE89696B38}"/>
              </a:ext>
            </a:extLst>
          </p:cNvPr>
          <p:cNvPicPr>
            <a:picLocks noChangeAspect="1"/>
          </p:cNvPicPr>
          <p:nvPr/>
        </p:nvPicPr>
        <p:blipFill>
          <a:blip r:embed="rId4"/>
          <a:stretch>
            <a:fillRect/>
          </a:stretch>
        </p:blipFill>
        <p:spPr>
          <a:xfrm>
            <a:off x="1571297" y="484265"/>
            <a:ext cx="6270734" cy="4345763"/>
          </a:xfrm>
          <a:prstGeom prst="rect">
            <a:avLst/>
          </a:prstGeom>
        </p:spPr>
      </p:pic>
    </p:spTree>
    <p:extLst>
      <p:ext uri="{BB962C8B-B14F-4D97-AF65-F5344CB8AC3E}">
        <p14:creationId xmlns:p14="http://schemas.microsoft.com/office/powerpoint/2010/main" val="350053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04</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683173" y="3251637"/>
            <a:ext cx="72587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The best model if we want to consider the Logistic Regression is the model without penalty as it comes with an accuracy of 77% while the L1 and L2 </a:t>
            </a:r>
            <a:r>
              <a:rPr lang="en-US" sz="1600">
                <a:solidFill>
                  <a:schemeClr val="bg1"/>
                </a:solidFill>
              </a:rPr>
              <a:t>penalties contain 66%b and 74% respectively.</a:t>
            </a:r>
          </a:p>
        </p:txBody>
      </p:sp>
      <p:pic>
        <p:nvPicPr>
          <p:cNvPr id="3" name="Picture 2" descr="A screenshot of a chart&#10;&#10;Description automatically generated">
            <a:extLst>
              <a:ext uri="{FF2B5EF4-FFF2-40B4-BE49-F238E27FC236}">
                <a16:creationId xmlns:a16="http://schemas.microsoft.com/office/drawing/2014/main" id="{D8E75D4B-3730-0AF0-998E-344E1DD3503F}"/>
              </a:ext>
            </a:extLst>
          </p:cNvPr>
          <p:cNvPicPr>
            <a:picLocks noChangeAspect="1"/>
          </p:cNvPicPr>
          <p:nvPr/>
        </p:nvPicPr>
        <p:blipFill>
          <a:blip r:embed="rId4"/>
          <a:stretch>
            <a:fillRect/>
          </a:stretch>
        </p:blipFill>
        <p:spPr>
          <a:xfrm>
            <a:off x="743607" y="530380"/>
            <a:ext cx="7531974" cy="2341962"/>
          </a:xfrm>
          <a:prstGeom prst="rect">
            <a:avLst/>
          </a:prstGeom>
        </p:spPr>
      </p:pic>
    </p:spTree>
    <p:extLst>
      <p:ext uri="{BB962C8B-B14F-4D97-AF65-F5344CB8AC3E}">
        <p14:creationId xmlns:p14="http://schemas.microsoft.com/office/powerpoint/2010/main" val="413688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05</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3704896" y="3698326"/>
            <a:ext cx="29757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K Nearest Neighbors</a:t>
            </a:r>
          </a:p>
        </p:txBody>
      </p:sp>
      <p:pic>
        <p:nvPicPr>
          <p:cNvPr id="2" name="Picture 1" descr="A graph with green line and numbers&#10;&#10;Description automatically generated">
            <a:extLst>
              <a:ext uri="{FF2B5EF4-FFF2-40B4-BE49-F238E27FC236}">
                <a16:creationId xmlns:a16="http://schemas.microsoft.com/office/drawing/2014/main" id="{21D67CB1-4695-A046-E339-70EAB8270423}"/>
              </a:ext>
            </a:extLst>
          </p:cNvPr>
          <p:cNvPicPr>
            <a:picLocks noChangeAspect="1"/>
          </p:cNvPicPr>
          <p:nvPr/>
        </p:nvPicPr>
        <p:blipFill>
          <a:blip r:embed="rId4"/>
          <a:stretch>
            <a:fillRect/>
          </a:stretch>
        </p:blipFill>
        <p:spPr>
          <a:xfrm>
            <a:off x="27589" y="501652"/>
            <a:ext cx="4543096" cy="3003764"/>
          </a:xfrm>
          <a:prstGeom prst="rect">
            <a:avLst/>
          </a:prstGeom>
        </p:spPr>
      </p:pic>
      <p:pic>
        <p:nvPicPr>
          <p:cNvPr id="5" name="Picture 4" descr="A screenshot of a calculator&#10;&#10;Description automatically generated">
            <a:extLst>
              <a:ext uri="{FF2B5EF4-FFF2-40B4-BE49-F238E27FC236}">
                <a16:creationId xmlns:a16="http://schemas.microsoft.com/office/drawing/2014/main" id="{BEC3FA6E-F1B6-8132-FAE3-289A6D4BA41F}"/>
              </a:ext>
            </a:extLst>
          </p:cNvPr>
          <p:cNvPicPr>
            <a:picLocks noChangeAspect="1"/>
          </p:cNvPicPr>
          <p:nvPr/>
        </p:nvPicPr>
        <p:blipFill>
          <a:blip r:embed="rId5"/>
          <a:stretch>
            <a:fillRect/>
          </a:stretch>
        </p:blipFill>
        <p:spPr>
          <a:xfrm>
            <a:off x="4632434" y="497429"/>
            <a:ext cx="4444562" cy="3005639"/>
          </a:xfrm>
          <a:prstGeom prst="rect">
            <a:avLst/>
          </a:prstGeom>
        </p:spPr>
      </p:pic>
    </p:spTree>
    <p:extLst>
      <p:ext uri="{BB962C8B-B14F-4D97-AF65-F5344CB8AC3E}">
        <p14:creationId xmlns:p14="http://schemas.microsoft.com/office/powerpoint/2010/main" val="36790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06</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2837793" y="3297619"/>
            <a:ext cx="29757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Simple Vector Machine</a:t>
            </a:r>
          </a:p>
        </p:txBody>
      </p:sp>
      <p:pic>
        <p:nvPicPr>
          <p:cNvPr id="3" name="Picture 2" descr="A screenshot of a calculator&#10;&#10;Description automatically generated">
            <a:extLst>
              <a:ext uri="{FF2B5EF4-FFF2-40B4-BE49-F238E27FC236}">
                <a16:creationId xmlns:a16="http://schemas.microsoft.com/office/drawing/2014/main" id="{CBEFFEAD-1F2C-189F-57F1-6FF5D43DCD0D}"/>
              </a:ext>
            </a:extLst>
          </p:cNvPr>
          <p:cNvPicPr>
            <a:picLocks noChangeAspect="1"/>
          </p:cNvPicPr>
          <p:nvPr/>
        </p:nvPicPr>
        <p:blipFill>
          <a:blip r:embed="rId4"/>
          <a:stretch>
            <a:fillRect/>
          </a:stretch>
        </p:blipFill>
        <p:spPr>
          <a:xfrm>
            <a:off x="93279" y="1215474"/>
            <a:ext cx="5587561" cy="1884862"/>
          </a:xfrm>
          <a:prstGeom prst="rect">
            <a:avLst/>
          </a:prstGeom>
        </p:spPr>
      </p:pic>
      <p:pic>
        <p:nvPicPr>
          <p:cNvPr id="6" name="Picture 5">
            <a:extLst>
              <a:ext uri="{FF2B5EF4-FFF2-40B4-BE49-F238E27FC236}">
                <a16:creationId xmlns:a16="http://schemas.microsoft.com/office/drawing/2014/main" id="{4029632C-BE2B-D473-0CCC-071D1D5F2234}"/>
              </a:ext>
            </a:extLst>
          </p:cNvPr>
          <p:cNvPicPr>
            <a:picLocks noChangeAspect="1"/>
          </p:cNvPicPr>
          <p:nvPr/>
        </p:nvPicPr>
        <p:blipFill>
          <a:blip r:embed="rId5"/>
          <a:stretch>
            <a:fillRect/>
          </a:stretch>
        </p:blipFill>
        <p:spPr>
          <a:xfrm>
            <a:off x="6090745" y="915022"/>
            <a:ext cx="2743200" cy="2380663"/>
          </a:xfrm>
          <a:prstGeom prst="rect">
            <a:avLst/>
          </a:prstGeom>
        </p:spPr>
      </p:pic>
    </p:spTree>
    <p:extLst>
      <p:ext uri="{BB962C8B-B14F-4D97-AF65-F5344CB8AC3E}">
        <p14:creationId xmlns:p14="http://schemas.microsoft.com/office/powerpoint/2010/main" val="38739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07</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2837793" y="3297619"/>
            <a:ext cx="29757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Decision Tree</a:t>
            </a:r>
          </a:p>
        </p:txBody>
      </p:sp>
      <p:pic>
        <p:nvPicPr>
          <p:cNvPr id="2" name="Picture 1" descr="A screenshot of a calculator&#10;&#10;Description automatically generated">
            <a:extLst>
              <a:ext uri="{FF2B5EF4-FFF2-40B4-BE49-F238E27FC236}">
                <a16:creationId xmlns:a16="http://schemas.microsoft.com/office/drawing/2014/main" id="{647D2AC7-D08F-D374-B3DD-4DCD254D8AE6}"/>
              </a:ext>
            </a:extLst>
          </p:cNvPr>
          <p:cNvPicPr>
            <a:picLocks noChangeAspect="1"/>
          </p:cNvPicPr>
          <p:nvPr/>
        </p:nvPicPr>
        <p:blipFill>
          <a:blip r:embed="rId4"/>
          <a:stretch>
            <a:fillRect/>
          </a:stretch>
        </p:blipFill>
        <p:spPr>
          <a:xfrm>
            <a:off x="106418" y="1128967"/>
            <a:ext cx="5837182" cy="1887084"/>
          </a:xfrm>
          <a:prstGeom prst="rect">
            <a:avLst/>
          </a:prstGeom>
        </p:spPr>
      </p:pic>
      <p:pic>
        <p:nvPicPr>
          <p:cNvPr id="5" name="Picture 4">
            <a:extLst>
              <a:ext uri="{FF2B5EF4-FFF2-40B4-BE49-F238E27FC236}">
                <a16:creationId xmlns:a16="http://schemas.microsoft.com/office/drawing/2014/main" id="{C1DE713B-BD57-328F-EE4B-5675952E2991}"/>
              </a:ext>
            </a:extLst>
          </p:cNvPr>
          <p:cNvPicPr>
            <a:picLocks noChangeAspect="1"/>
          </p:cNvPicPr>
          <p:nvPr/>
        </p:nvPicPr>
        <p:blipFill>
          <a:blip r:embed="rId5"/>
          <a:stretch>
            <a:fillRect/>
          </a:stretch>
        </p:blipFill>
        <p:spPr>
          <a:xfrm>
            <a:off x="6287814" y="947403"/>
            <a:ext cx="2743200" cy="2394729"/>
          </a:xfrm>
          <a:prstGeom prst="rect">
            <a:avLst/>
          </a:prstGeom>
        </p:spPr>
      </p:pic>
    </p:spTree>
    <p:extLst>
      <p:ext uri="{BB962C8B-B14F-4D97-AF65-F5344CB8AC3E}">
        <p14:creationId xmlns:p14="http://schemas.microsoft.com/office/powerpoint/2010/main" val="188605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LEARNING 08</a:t>
            </a:r>
            <a:endParaRPr dirty="0"/>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6D311FF-0F65-1A18-ABFB-54E1E3D4E388}"/>
              </a:ext>
            </a:extLst>
          </p:cNvPr>
          <p:cNvSpPr txBox="1"/>
          <p:nvPr/>
        </p:nvSpPr>
        <p:spPr>
          <a:xfrm>
            <a:off x="2837793" y="3297619"/>
            <a:ext cx="29757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rPr>
              <a:t>Random Tree</a:t>
            </a:r>
          </a:p>
        </p:txBody>
      </p:sp>
      <p:pic>
        <p:nvPicPr>
          <p:cNvPr id="5" name="Picture 4">
            <a:extLst>
              <a:ext uri="{FF2B5EF4-FFF2-40B4-BE49-F238E27FC236}">
                <a16:creationId xmlns:a16="http://schemas.microsoft.com/office/drawing/2014/main" id="{C1DE713B-BD57-328F-EE4B-5675952E2991}"/>
              </a:ext>
            </a:extLst>
          </p:cNvPr>
          <p:cNvPicPr>
            <a:picLocks noChangeAspect="1"/>
          </p:cNvPicPr>
          <p:nvPr/>
        </p:nvPicPr>
        <p:blipFill>
          <a:blip r:embed="rId4"/>
          <a:stretch>
            <a:fillRect/>
          </a:stretch>
        </p:blipFill>
        <p:spPr>
          <a:xfrm>
            <a:off x="6287814" y="947403"/>
            <a:ext cx="2743200" cy="2394729"/>
          </a:xfrm>
          <a:prstGeom prst="rect">
            <a:avLst/>
          </a:prstGeom>
        </p:spPr>
      </p:pic>
      <p:pic>
        <p:nvPicPr>
          <p:cNvPr id="3" name="Picture 2" descr="A screenshot of a calculator&#10;&#10;Description automatically generated">
            <a:extLst>
              <a:ext uri="{FF2B5EF4-FFF2-40B4-BE49-F238E27FC236}">
                <a16:creationId xmlns:a16="http://schemas.microsoft.com/office/drawing/2014/main" id="{3974987D-84A0-7174-A238-29F390A284EB}"/>
              </a:ext>
            </a:extLst>
          </p:cNvPr>
          <p:cNvPicPr>
            <a:picLocks noChangeAspect="1"/>
          </p:cNvPicPr>
          <p:nvPr/>
        </p:nvPicPr>
        <p:blipFill>
          <a:blip r:embed="rId5"/>
          <a:stretch>
            <a:fillRect/>
          </a:stretch>
        </p:blipFill>
        <p:spPr>
          <a:xfrm>
            <a:off x="1314" y="1175493"/>
            <a:ext cx="6185337" cy="1938546"/>
          </a:xfrm>
          <a:prstGeom prst="rect">
            <a:avLst/>
          </a:prstGeom>
        </p:spPr>
      </p:pic>
    </p:spTree>
    <p:extLst>
      <p:ext uri="{BB962C8B-B14F-4D97-AF65-F5344CB8AC3E}">
        <p14:creationId xmlns:p14="http://schemas.microsoft.com/office/powerpoint/2010/main" val="420107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7" name="Google Shape;3297;p80"/>
          <p:cNvSpPr txBox="1">
            <a:spLocks noGrp="1"/>
          </p:cNvSpPr>
          <p:nvPr>
            <p:ph type="subTitle" idx="1"/>
          </p:nvPr>
        </p:nvSpPr>
        <p:spPr>
          <a:xfrm>
            <a:off x="4045548" y="1661666"/>
            <a:ext cx="3887306" cy="2240256"/>
          </a:xfrm>
          <a:prstGeom prst="rect">
            <a:avLst/>
          </a:prstGeom>
        </p:spPr>
        <p:txBody>
          <a:bodyPr spcFirstLastPara="1" wrap="square" lIns="91425" tIns="0" rIns="91425" bIns="91425" anchor="t" anchorCtr="0">
            <a:noAutofit/>
          </a:bodyPr>
          <a:lstStyle/>
          <a:p>
            <a:pPr>
              <a:spcBef>
                <a:spcPts val="3200"/>
              </a:spcBef>
              <a:buClr>
                <a:schemeClr val="dk2"/>
              </a:buClr>
              <a:buSzPts val="1400"/>
            </a:pPr>
            <a:r>
              <a:rPr lang="en"/>
              <a:t>Logistic Regression: accuracy of 77%.</a:t>
            </a:r>
            <a:endParaRPr lang="en-US" sz="1500">
              <a:solidFill>
                <a:srgbClr val="292929"/>
              </a:solidFill>
              <a:highlight>
                <a:srgbClr val="FFFFFF"/>
              </a:highlight>
              <a:latin typeface="Georgia"/>
            </a:endParaRPr>
          </a:p>
          <a:p>
            <a:pPr>
              <a:spcBef>
                <a:spcPts val="3200"/>
              </a:spcBef>
              <a:buClr>
                <a:schemeClr val="dk2"/>
              </a:buClr>
              <a:buSzPts val="1400"/>
            </a:pPr>
            <a:r>
              <a:rPr lang="en" dirty="0"/>
              <a:t>KNN: accuracy of 70%</a:t>
            </a:r>
            <a:endParaRPr lang="en-US" sz="1500" dirty="0">
              <a:solidFill>
                <a:srgbClr val="292929"/>
              </a:solidFill>
              <a:highlight>
                <a:srgbClr val="FFFFFF"/>
              </a:highlight>
              <a:latin typeface="Georgia"/>
            </a:endParaRPr>
          </a:p>
          <a:p>
            <a:pPr indent="-323850">
              <a:buClr>
                <a:schemeClr val="dk2"/>
              </a:buClr>
              <a:buSzPts val="1500"/>
              <a:buFont typeface="Georgia"/>
            </a:pPr>
            <a:endParaRPr/>
          </a:p>
          <a:p>
            <a:pPr indent="-323850">
              <a:buClr>
                <a:schemeClr val="dk2"/>
              </a:buClr>
              <a:buSzPts val="1500"/>
              <a:buFont typeface="Georgia"/>
            </a:pPr>
            <a:r>
              <a:rPr lang="en" dirty="0"/>
              <a:t>SVM: accuracy of 70%</a:t>
            </a:r>
          </a:p>
          <a:p>
            <a:pPr indent="-323850">
              <a:buClr>
                <a:schemeClr val="dk2"/>
              </a:buClr>
              <a:buSzPts val="1500"/>
              <a:buFont typeface="Georgia"/>
            </a:pPr>
            <a:endParaRPr lang="en" dirty="0"/>
          </a:p>
          <a:p>
            <a:pPr indent="-323850">
              <a:buClr>
                <a:schemeClr val="dk2"/>
              </a:buClr>
              <a:buSzPts val="1500"/>
              <a:buFont typeface="Georgia"/>
            </a:pPr>
            <a:r>
              <a:rPr lang="en" dirty="0"/>
              <a:t>Decision Tree: accuracy of 81%</a:t>
            </a:r>
          </a:p>
          <a:p>
            <a:pPr indent="-323850">
              <a:buClr>
                <a:schemeClr val="dk2"/>
              </a:buClr>
              <a:buSzPts val="1500"/>
              <a:buFont typeface="Georgia"/>
            </a:pPr>
            <a:endParaRPr lang="en" dirty="0"/>
          </a:p>
          <a:p>
            <a:pPr indent="-323850">
              <a:buClr>
                <a:schemeClr val="dk2"/>
              </a:buClr>
              <a:buSzPts val="1500"/>
              <a:buFont typeface="Georgia"/>
            </a:pPr>
            <a:r>
              <a:rPr lang="en" dirty="0"/>
              <a:t>Random Forests: accuracy of 81% </a:t>
            </a:r>
          </a:p>
        </p:txBody>
      </p:sp>
      <p:sp>
        <p:nvSpPr>
          <p:cNvPr id="3298" name="Google Shape;3298;p80"/>
          <p:cNvSpPr txBox="1">
            <a:spLocks noGrp="1"/>
          </p:cNvSpPr>
          <p:nvPr>
            <p:ph type="subTitle" idx="2"/>
          </p:nvPr>
        </p:nvSpPr>
        <p:spPr>
          <a:xfrm>
            <a:off x="1027594" y="1745063"/>
            <a:ext cx="3011463" cy="3177040"/>
          </a:xfrm>
          <a:prstGeom prst="rect">
            <a:avLst/>
          </a:prstGeom>
        </p:spPr>
        <p:txBody>
          <a:bodyPr spcFirstLastPara="1" wrap="square" lIns="91425" tIns="91425" rIns="91425" bIns="91425" anchor="t" anchorCtr="0">
            <a:noAutofit/>
          </a:bodyPr>
          <a:lstStyle/>
          <a:p>
            <a:pPr marL="0" indent="0">
              <a:spcAft>
                <a:spcPts val="1200"/>
              </a:spcAft>
            </a:pPr>
            <a:r>
              <a:rPr lang="en" sz="1800" dirty="0"/>
              <a:t>As demonstrated in the previous analysis, all models yield excellent prediction results, and these results are closely aligned. However, the final model selection hinges on identifying the model with the highest performance score.</a:t>
            </a:r>
            <a:endParaRPr lang="en-US" sz="1800" dirty="0"/>
          </a:p>
        </p:txBody>
      </p:sp>
      <p:sp>
        <p:nvSpPr>
          <p:cNvPr id="3299" name="Google Shape;3299;p80"/>
          <p:cNvSpPr txBox="1">
            <a:spLocks noGrp="1"/>
          </p:cNvSpPr>
          <p:nvPr>
            <p:ph type="title"/>
          </p:nvPr>
        </p:nvSpPr>
        <p:spPr>
          <a:xfrm>
            <a:off x="570983" y="137544"/>
            <a:ext cx="7864085" cy="821306"/>
          </a:xfrm>
          <a:prstGeom prst="rect">
            <a:avLst/>
          </a:prstGeom>
        </p:spPr>
        <p:txBody>
          <a:bodyPr spcFirstLastPara="1" wrap="square" lIns="91425" tIns="0" rIns="91425" bIns="91425" anchor="t" anchorCtr="0">
            <a:noAutofit/>
          </a:bodyPr>
          <a:lstStyle/>
          <a:p>
            <a:r>
              <a:rPr lang="en" dirty="0"/>
              <a:t>MACHINE LEARNING O9: </a:t>
            </a:r>
            <a:r>
              <a:rPr lang="en" dirty="0">
                <a:solidFill>
                  <a:schemeClr val="bg2"/>
                </a:solidFill>
              </a:rPr>
              <a:t>model comparison</a:t>
            </a:r>
          </a:p>
        </p:txBody>
      </p:sp>
      <p:grpSp>
        <p:nvGrpSpPr>
          <p:cNvPr id="3300" name="Google Shape;3300;p80"/>
          <p:cNvGrpSpPr/>
          <p:nvPr/>
        </p:nvGrpSpPr>
        <p:grpSpPr>
          <a:xfrm rot="-5400000" flipH="1">
            <a:off x="2547077" y="1461432"/>
            <a:ext cx="289170" cy="284718"/>
            <a:chOff x="426000" y="3302025"/>
            <a:chExt cx="220875" cy="217475"/>
          </a:xfrm>
        </p:grpSpPr>
        <p:sp>
          <p:nvSpPr>
            <p:cNvPr id="3301" name="Google Shape;3301;p8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80"/>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0"/>
                                        </p:tgtEl>
                                        <p:attrNameLst>
                                          <p:attrName>style.visibility</p:attrName>
                                        </p:attrNameLst>
                                      </p:cBhvr>
                                      <p:to>
                                        <p:strVal val="visible"/>
                                      </p:to>
                                    </p:set>
                                    <p:anim calcmode="lin" valueType="num">
                                      <p:cBhvr additive="base">
                                        <p:cTn id="7" dur="1000"/>
                                        <p:tgtEl>
                                          <p:spTgt spid="330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297"/>
                                        </p:tgtEl>
                                        <p:attrNameLst>
                                          <p:attrName>style.visibility</p:attrName>
                                        </p:attrNameLst>
                                      </p:cBhvr>
                                      <p:to>
                                        <p:strVal val="visible"/>
                                      </p:to>
                                    </p:set>
                                    <p:animEffect transition="in" filter="fade">
                                      <p:cBhvr>
                                        <p:cTn id="10" dur="1000"/>
                                        <p:tgtEl>
                                          <p:spTgt spid="3297"/>
                                        </p:tgtEl>
                                      </p:cBhvr>
                                    </p:animEffect>
                                  </p:childTnLst>
                                </p:cTn>
                              </p:par>
                              <p:par>
                                <p:cTn id="11" presetID="23" presetClass="entr" presetSubtype="16" fill="hold" nodeType="withEffect">
                                  <p:stCondLst>
                                    <p:cond delay="0"/>
                                  </p:stCondLst>
                                  <p:childTnLst>
                                    <p:set>
                                      <p:cBhvr>
                                        <p:cTn id="12" dur="1" fill="hold">
                                          <p:stCondLst>
                                            <p:cond delay="0"/>
                                          </p:stCondLst>
                                        </p:cTn>
                                        <p:tgtEl>
                                          <p:spTgt spid="3303"/>
                                        </p:tgtEl>
                                        <p:attrNameLst>
                                          <p:attrName>style.visibility</p:attrName>
                                        </p:attrNameLst>
                                      </p:cBhvr>
                                      <p:to>
                                        <p:strVal val="visible"/>
                                      </p:to>
                                    </p:set>
                                    <p:anim calcmode="lin" valueType="num">
                                      <p:cBhvr additive="base">
                                        <p:cTn id="13" dur="1000"/>
                                        <p:tgtEl>
                                          <p:spTgt spid="3303"/>
                                        </p:tgtEl>
                                        <p:attrNameLst>
                                          <p:attrName>ppt_w</p:attrName>
                                        </p:attrNameLst>
                                      </p:cBhvr>
                                      <p:tavLst>
                                        <p:tav tm="0">
                                          <p:val>
                                            <p:strVal val="0"/>
                                          </p:val>
                                        </p:tav>
                                        <p:tav tm="100000">
                                          <p:val>
                                            <p:strVal val="#ppt_w"/>
                                          </p:val>
                                        </p:tav>
                                      </p:tavLst>
                                    </p:anim>
                                    <p:anim calcmode="lin" valueType="num">
                                      <p:cBhvr additive="base">
                                        <p:cTn id="14" dur="1000"/>
                                        <p:tgtEl>
                                          <p:spTgt spid="3303"/>
                                        </p:tgtEl>
                                        <p:attrNameLst>
                                          <p:attrName>ppt_h</p:attrName>
                                        </p:attrNameLst>
                                      </p:cBhvr>
                                      <p:tavLst>
                                        <p:tav tm="0">
                                          <p:val>
                                            <p:strVal val="0"/>
                                          </p:val>
                                        </p:tav>
                                        <p:tav tm="100000">
                                          <p:val>
                                            <p:strVal val="#ppt_h"/>
                                          </p:val>
                                        </p:tav>
                                      </p:tavLst>
                                    </p:anim>
                                  </p:childTnLst>
                                </p:cTn>
                              </p:par>
                              <p:par>
                                <p:cTn id="15" presetID="2" presetClass="entr" presetSubtype="8" fill="hold" nodeType="withEffect">
                                  <p:stCondLst>
                                    <p:cond delay="0"/>
                                  </p:stCondLst>
                                  <p:childTnLst>
                                    <p:set>
                                      <p:cBhvr>
                                        <p:cTn id="16" dur="1" fill="hold">
                                          <p:stCondLst>
                                            <p:cond delay="0"/>
                                          </p:stCondLst>
                                        </p:cTn>
                                        <p:tgtEl>
                                          <p:spTgt spid="3299"/>
                                        </p:tgtEl>
                                        <p:attrNameLst>
                                          <p:attrName>style.visibility</p:attrName>
                                        </p:attrNameLst>
                                      </p:cBhvr>
                                      <p:to>
                                        <p:strVal val="visible"/>
                                      </p:to>
                                    </p:set>
                                    <p:anim calcmode="lin" valueType="num">
                                      <p:cBhvr additive="base">
                                        <p:cTn id="17" dur="1000"/>
                                        <p:tgtEl>
                                          <p:spTgt spid="329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298"/>
                                        </p:tgtEl>
                                        <p:attrNameLst>
                                          <p:attrName>style.visibility</p:attrName>
                                        </p:attrNameLst>
                                      </p:cBhvr>
                                      <p:to>
                                        <p:strVal val="visible"/>
                                      </p:to>
                                    </p:set>
                                    <p:animEffect transition="in" filter="fade">
                                      <p:cBhvr>
                                        <p:cTn id="20" dur="1000"/>
                                        <p:tgtEl>
                                          <p:spTgt spid="3298"/>
                                        </p:tgtEl>
                                      </p:cBhvr>
                                    </p:animEffect>
                                  </p:childTnLst>
                                </p:cTn>
                              </p:par>
                              <p:par>
                                <p:cTn id="21" presetID="10" presetClass="entr" presetSubtype="0" fill="hold" nodeType="withEffect">
                                  <p:stCondLst>
                                    <p:cond delay="0"/>
                                  </p:stCondLst>
                                  <p:childTnLst>
                                    <p:set>
                                      <p:cBhvr>
                                        <p:cTn id="22" dur="1" fill="hold">
                                          <p:stCondLst>
                                            <p:cond delay="0"/>
                                          </p:stCondLst>
                                        </p:cTn>
                                        <p:tgtEl>
                                          <p:spTgt spid="3304"/>
                                        </p:tgtEl>
                                        <p:attrNameLst>
                                          <p:attrName>style.visibility</p:attrName>
                                        </p:attrNameLst>
                                      </p:cBhvr>
                                      <p:to>
                                        <p:strVal val="visible"/>
                                      </p:to>
                                    </p:set>
                                    <p:animEffect transition="in" filter="fade">
                                      <p:cBhvr>
                                        <p:cTn id="23" dur="1000"/>
                                        <p:tgtEl>
                                          <p:spTgt spid="3304"/>
                                        </p:tgtEl>
                                      </p:cBhvr>
                                    </p:animEffect>
                                  </p:childTnLst>
                                </p:cTn>
                              </p:par>
                              <p:par>
                                <p:cTn id="24" presetID="10" presetClass="entr" presetSubtype="0" fill="hold" nodeType="withEffect">
                                  <p:stCondLst>
                                    <p:cond delay="0"/>
                                  </p:stCondLst>
                                  <p:childTnLst>
                                    <p:set>
                                      <p:cBhvr>
                                        <p:cTn id="25" dur="1" fill="hold">
                                          <p:stCondLst>
                                            <p:cond delay="0"/>
                                          </p:stCondLst>
                                        </p:cTn>
                                        <p:tgtEl>
                                          <p:spTgt spid="3305"/>
                                        </p:tgtEl>
                                        <p:attrNameLst>
                                          <p:attrName>style.visibility</p:attrName>
                                        </p:attrNameLst>
                                      </p:cBhvr>
                                      <p:to>
                                        <p:strVal val="visible"/>
                                      </p:to>
                                    </p:set>
                                    <p:animEffect transition="in" filter="fade">
                                      <p:cBhvr>
                                        <p:cTn id="26" dur="1000"/>
                                        <p:tgtEl>
                                          <p:spTgt spid="3305"/>
                                        </p:tgtEl>
                                      </p:cBhvr>
                                    </p:animEffect>
                                  </p:childTnLst>
                                </p:cTn>
                              </p:par>
                              <p:par>
                                <p:cTn id="27" presetID="10" presetClass="entr" presetSubtype="0" fill="hold" nodeType="withEffect">
                                  <p:stCondLst>
                                    <p:cond delay="0"/>
                                  </p:stCondLst>
                                  <p:childTnLst>
                                    <p:set>
                                      <p:cBhvr>
                                        <p:cTn id="28" dur="1" fill="hold">
                                          <p:stCondLst>
                                            <p:cond delay="0"/>
                                          </p:stCondLst>
                                        </p:cTn>
                                        <p:tgtEl>
                                          <p:spTgt spid="3306"/>
                                        </p:tgtEl>
                                        <p:attrNameLst>
                                          <p:attrName>style.visibility</p:attrName>
                                        </p:attrNameLst>
                                      </p:cBhvr>
                                      <p:to>
                                        <p:strVal val="visible"/>
                                      </p:to>
                                    </p:set>
                                    <p:animEffect transition="in" filter="fade">
                                      <p:cBhvr>
                                        <p:cTn id="29" dur="1000"/>
                                        <p:tgtEl>
                                          <p:spTgt spid="3306"/>
                                        </p:tgtEl>
                                      </p:cBhvr>
                                    </p:animEffect>
                                  </p:childTnLst>
                                </p:cTn>
                              </p:par>
                              <p:par>
                                <p:cTn id="30" presetID="10" presetClass="entr" presetSubtype="0" fill="hold" nodeType="withEffect">
                                  <p:stCondLst>
                                    <p:cond delay="0"/>
                                  </p:stCondLst>
                                  <p:childTnLst>
                                    <p:set>
                                      <p:cBhvr>
                                        <p:cTn id="31" dur="1" fill="hold">
                                          <p:stCondLst>
                                            <p:cond delay="0"/>
                                          </p:stCondLst>
                                        </p:cTn>
                                        <p:tgtEl>
                                          <p:spTgt spid="3307"/>
                                        </p:tgtEl>
                                        <p:attrNameLst>
                                          <p:attrName>style.visibility</p:attrName>
                                        </p:attrNameLst>
                                      </p:cBhvr>
                                      <p:to>
                                        <p:strVal val="visible"/>
                                      </p:to>
                                    </p:set>
                                    <p:animEffect transition="in" filter="fade">
                                      <p:cBhvr>
                                        <p:cTn id="32" dur="1000"/>
                                        <p:tgtEl>
                                          <p:spTgt spid="3307"/>
                                        </p:tgtEl>
                                      </p:cBhvr>
                                    </p:animEffect>
                                  </p:childTnLst>
                                </p:cTn>
                              </p:par>
                              <p:par>
                                <p:cTn id="33" presetID="10" presetClass="entr" presetSubtype="0" fill="hold" nodeType="withEffect">
                                  <p:stCondLst>
                                    <p:cond delay="0"/>
                                  </p:stCondLst>
                                  <p:childTnLst>
                                    <p:set>
                                      <p:cBhvr>
                                        <p:cTn id="34" dur="1" fill="hold">
                                          <p:stCondLst>
                                            <p:cond delay="0"/>
                                          </p:stCondLst>
                                        </p:cTn>
                                        <p:tgtEl>
                                          <p:spTgt spid="3308"/>
                                        </p:tgtEl>
                                        <p:attrNameLst>
                                          <p:attrName>style.visibility</p:attrName>
                                        </p:attrNameLst>
                                      </p:cBhvr>
                                      <p:to>
                                        <p:strVal val="visible"/>
                                      </p:to>
                                    </p:set>
                                    <p:animEffect transition="in" filter="fade">
                                      <p:cBhvr>
                                        <p:cTn id="35" dur="1000"/>
                                        <p:tgtEl>
                                          <p:spTgt spid="3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700283" y="873153"/>
            <a:ext cx="8111296" cy="2970124"/>
          </a:xfrm>
          <a:prstGeom prst="rect">
            <a:avLst/>
          </a:prstGeom>
        </p:spPr>
        <p:txBody>
          <a:bodyPr spcFirstLastPara="1" wrap="square" lIns="91425" tIns="0" rIns="91425" bIns="91425" anchor="ctr" anchorCtr="0">
            <a:noAutofit/>
          </a:bodyPr>
          <a:lstStyle/>
          <a:p>
            <a:r>
              <a:rPr lang="en" dirty="0"/>
              <a:t>Model Flaws and </a:t>
            </a:r>
            <a:br>
              <a:rPr lang="en" dirty="0"/>
            </a:br>
            <a:r>
              <a:rPr lang="en" dirty="0">
                <a:solidFill>
                  <a:schemeClr val="dk2"/>
                </a:solidFill>
              </a:rPr>
              <a:t>Strength</a:t>
            </a:r>
            <a:endParaRPr lang="en-US" dirty="0">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7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6022366" cy="2615400"/>
          </a:xfrm>
          <a:prstGeom prst="rect">
            <a:avLst/>
          </a:prstGeom>
        </p:spPr>
        <p:txBody>
          <a:bodyPr spcFirstLastPara="1" wrap="square" lIns="91425" tIns="0" rIns="91425" bIns="91425" anchor="ctr" anchorCtr="0">
            <a:noAutofit/>
          </a:bodyPr>
          <a:lstStyle/>
          <a:p>
            <a:r>
              <a:rPr lang="en"/>
              <a:t>DATASET </a:t>
            </a:r>
            <a:br>
              <a:rPr lang="en">
                <a:solidFill>
                  <a:srgbClr val="FFFFFF"/>
                </a:solidFill>
              </a:rPr>
            </a:br>
            <a:r>
              <a:rPr lang="en">
                <a:solidFill>
                  <a:schemeClr val="dk2"/>
                </a:solidFill>
              </a:rPr>
              <a:t>Description</a:t>
            </a:r>
            <a:endParaRPr lang="en-US">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dirty="0"/>
              <a:t>MACHINE ANALYSIS 10</a:t>
            </a: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txBox="1">
            <a:spLocks noGrp="1"/>
          </p:cNvSpPr>
          <p:nvPr>
            <p:ph type="subTitle" idx="1"/>
          </p:nvPr>
        </p:nvSpPr>
        <p:spPr>
          <a:xfrm>
            <a:off x="268206" y="437304"/>
            <a:ext cx="8955744" cy="4706016"/>
          </a:xfrm>
          <a:prstGeom prst="rect">
            <a:avLst/>
          </a:prstGeom>
        </p:spPr>
        <p:txBody>
          <a:bodyPr spcFirstLastPara="1" wrap="square" lIns="91425" tIns="91425" rIns="91425" bIns="91425" anchor="t" anchorCtr="0">
            <a:noAutofit/>
          </a:bodyPr>
          <a:lstStyle/>
          <a:p>
            <a:pPr marL="0" indent="0" algn="l">
              <a:lnSpc>
                <a:spcPct val="114999"/>
              </a:lnSpc>
              <a:spcAft>
                <a:spcPts val="1200"/>
              </a:spcAft>
            </a:pPr>
            <a:r>
              <a:rPr lang="en" sz="2000" b="1" dirty="0">
                <a:solidFill>
                  <a:schemeClr val="bg1">
                    <a:lumMod val="95000"/>
                  </a:schemeClr>
                </a:solidFill>
              </a:rPr>
              <a:t>In terms of simplicity, the Decision Tree model stands out because it provides strong predictive results while being the easiest and quickest to train due to its fewer parameters. On the contrary, models like K Nearest Neighbors (KNN) achieve optimal results with a K value of 3, but they are slower in the prediction phase because they need to calculate distances between all data points to classify each one. The Random Forest model also performs well, but its training process takes longer, mainly due to the grid search technique used to find the best parameters. This tradeoff implies that with larger datasets, these models may offer improved performance, but the training time will be longer. Ultimately, the model choice depends on your project's specific requirements, taking into account factors like dataset size, training time, and the desired level of predictive accuracy.</a:t>
            </a:r>
            <a:endParaRPr lang="en-US" sz="2000" b="1">
              <a:solidFill>
                <a:schemeClr val="bg1">
                  <a:lumMod val="95000"/>
                </a:schemeClr>
              </a:solidFill>
            </a:endParaRPr>
          </a:p>
        </p:txBody>
      </p:sp>
    </p:spTree>
    <p:extLst>
      <p:ext uri="{BB962C8B-B14F-4D97-AF65-F5344CB8AC3E}">
        <p14:creationId xmlns:p14="http://schemas.microsoft.com/office/powerpoint/2010/main" val="1361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par>
                                <p:cTn id="30" presetID="10" presetClass="entr" presetSubtype="0" fill="hold" nodeType="withEffect">
                                  <p:stCondLst>
                                    <p:cond delay="0"/>
                                  </p:stCondLst>
                                  <p:childTnLst>
                                    <p:set>
                                      <p:cBhvr>
                                        <p:cTn id="31" dur="1" fill="hold">
                                          <p:stCondLst>
                                            <p:cond delay="0"/>
                                          </p:stCondLst>
                                        </p:cTn>
                                        <p:tgtEl>
                                          <p:spTgt spid="2759"/>
                                        </p:tgtEl>
                                        <p:attrNameLst>
                                          <p:attrName>style.visibility</p:attrName>
                                        </p:attrNameLst>
                                      </p:cBhvr>
                                      <p:to>
                                        <p:strVal val="visible"/>
                                      </p:to>
                                    </p:set>
                                    <p:animEffect transition="in" filter="fade">
                                      <p:cBhvr>
                                        <p:cTn id="32"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3"/>
        <p:cNvGrpSpPr/>
        <p:nvPr/>
      </p:nvGrpSpPr>
      <p:grpSpPr>
        <a:xfrm>
          <a:off x="0" y="0"/>
          <a:ext cx="0" cy="0"/>
          <a:chOff x="0" y="0"/>
          <a:chExt cx="0" cy="0"/>
        </a:xfrm>
      </p:grpSpPr>
      <p:pic>
        <p:nvPicPr>
          <p:cNvPr id="6724" name="Google Shape;6724;p117"/>
          <p:cNvPicPr preferRelativeResize="0"/>
          <p:nvPr/>
        </p:nvPicPr>
        <p:blipFill rotWithShape="1">
          <a:blip r:embed="rId3">
            <a:alphaModFix/>
          </a:blip>
          <a:srcRect l="12108" t="-240" r="31938" b="240"/>
          <a:stretch/>
        </p:blipFill>
        <p:spPr>
          <a:xfrm>
            <a:off x="4883625" y="85050"/>
            <a:ext cx="4172227" cy="4973401"/>
          </a:xfrm>
          <a:prstGeom prst="rect">
            <a:avLst/>
          </a:prstGeom>
          <a:noFill/>
          <a:ln w="9525" cap="flat" cmpd="sng">
            <a:solidFill>
              <a:schemeClr val="dk2"/>
            </a:solidFill>
            <a:prstDash val="solid"/>
            <a:round/>
            <a:headEnd type="none" w="sm" len="sm"/>
            <a:tailEnd type="none" w="sm" len="sm"/>
          </a:ln>
        </p:spPr>
      </p:pic>
      <p:sp>
        <p:nvSpPr>
          <p:cNvPr id="6725" name="Google Shape;6725;p117"/>
          <p:cNvSpPr txBox="1">
            <a:spLocks noGrp="1"/>
          </p:cNvSpPr>
          <p:nvPr>
            <p:ph type="subTitle" idx="1"/>
          </p:nvPr>
        </p:nvSpPr>
        <p:spPr>
          <a:xfrm>
            <a:off x="715189" y="2105739"/>
            <a:ext cx="3856500" cy="672539"/>
          </a:xfrm>
          <a:prstGeom prst="rect">
            <a:avLst/>
          </a:prstGeom>
        </p:spPr>
        <p:txBody>
          <a:bodyPr spcFirstLastPara="1" wrap="square" lIns="91425" tIns="0" rIns="91425" bIns="91425" anchor="t" anchorCtr="0">
            <a:noAutofit/>
          </a:bodyPr>
          <a:lstStyle/>
          <a:p>
            <a:pPr marL="0" indent="0">
              <a:buSzPts val="1100"/>
            </a:pPr>
            <a:r>
              <a:rPr lang="en" sz="2000" dirty="0"/>
              <a:t>WISDOM IZUCHUKWU ADIKE</a:t>
            </a:r>
          </a:p>
          <a:p>
            <a:pPr marL="0" indent="0">
              <a:buSzPts val="1100"/>
            </a:pPr>
            <a:r>
              <a:rPr lang="en" sz="2000" dirty="0">
                <a:solidFill>
                  <a:srgbClr val="00B050"/>
                </a:solidFill>
              </a:rPr>
              <a:t>7/09/2023</a:t>
            </a:r>
          </a:p>
        </p:txBody>
      </p:sp>
      <p:sp>
        <p:nvSpPr>
          <p:cNvPr id="6726" name="Google Shape;6726;p117"/>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THANKS</a:t>
            </a:r>
            <a:endParaRPr/>
          </a:p>
        </p:txBody>
      </p:sp>
      <p:grpSp>
        <p:nvGrpSpPr>
          <p:cNvPr id="6732" name="Google Shape;6732;p117"/>
          <p:cNvGrpSpPr/>
          <p:nvPr/>
        </p:nvGrpSpPr>
        <p:grpSpPr>
          <a:xfrm>
            <a:off x="1926214" y="3091776"/>
            <a:ext cx="169191" cy="169194"/>
            <a:chOff x="935084" y="2670306"/>
            <a:chExt cx="195506" cy="195509"/>
          </a:xfrm>
        </p:grpSpPr>
        <p:sp>
          <p:nvSpPr>
            <p:cNvPr id="6733" name="Google Shape;6733;p11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117"/>
          <p:cNvGrpSpPr/>
          <p:nvPr/>
        </p:nvGrpSpPr>
        <p:grpSpPr>
          <a:xfrm rot="-5400000">
            <a:off x="3863620" y="2698427"/>
            <a:ext cx="282109" cy="284718"/>
            <a:chOff x="431393" y="3302025"/>
            <a:chExt cx="215482" cy="217475"/>
          </a:xfrm>
        </p:grpSpPr>
        <p:sp>
          <p:nvSpPr>
            <p:cNvPr id="6743" name="Google Shape;6743;p117"/>
            <p:cNvSpPr/>
            <p:nvPr/>
          </p:nvSpPr>
          <p:spPr>
            <a:xfrm>
              <a:off x="431393"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117"/>
          <p:cNvGrpSpPr/>
          <p:nvPr/>
        </p:nvGrpSpPr>
        <p:grpSpPr>
          <a:xfrm>
            <a:off x="6927308" y="2107771"/>
            <a:ext cx="793256" cy="182899"/>
            <a:chOff x="2685575" y="2835950"/>
            <a:chExt cx="433000" cy="99825"/>
          </a:xfrm>
        </p:grpSpPr>
        <p:sp>
          <p:nvSpPr>
            <p:cNvPr id="6746" name="Google Shape;6746;p11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117"/>
          <p:cNvGrpSpPr/>
          <p:nvPr/>
        </p:nvGrpSpPr>
        <p:grpSpPr>
          <a:xfrm>
            <a:off x="8366565" y="3429220"/>
            <a:ext cx="1965289" cy="517060"/>
            <a:chOff x="3539975" y="3523525"/>
            <a:chExt cx="745925" cy="196250"/>
          </a:xfrm>
        </p:grpSpPr>
        <p:sp>
          <p:nvSpPr>
            <p:cNvPr id="6751" name="Google Shape;6751;p1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7" name="Google Shape;6767;p117"/>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7"/>
          <p:cNvSpPr/>
          <p:nvPr/>
        </p:nvSpPr>
        <p:spPr>
          <a:xfrm>
            <a:off x="5118875" y="34866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9" name="Google Shape;6769;p117"/>
          <p:cNvPicPr preferRelativeResize="0"/>
          <p:nvPr/>
        </p:nvPicPr>
        <p:blipFill>
          <a:blip r:embed="rId4">
            <a:alphaModFix/>
          </a:blip>
          <a:stretch>
            <a:fillRect/>
          </a:stretch>
        </p:blipFill>
        <p:spPr>
          <a:xfrm>
            <a:off x="7164689" y="-802375"/>
            <a:ext cx="2527512" cy="2681250"/>
          </a:xfrm>
          <a:prstGeom prst="rect">
            <a:avLst/>
          </a:prstGeom>
          <a:noFill/>
          <a:ln>
            <a:noFill/>
          </a:ln>
        </p:spPr>
      </p:pic>
      <p:cxnSp>
        <p:nvCxnSpPr>
          <p:cNvPr id="6770" name="Google Shape;6770;p117"/>
          <p:cNvCxnSpPr/>
          <p:nvPr/>
        </p:nvCxnSpPr>
        <p:spPr>
          <a:xfrm>
            <a:off x="943421" y="1481999"/>
            <a:ext cx="3155400" cy="0"/>
          </a:xfrm>
          <a:prstGeom prst="straightConnector1">
            <a:avLst/>
          </a:prstGeom>
          <a:noFill/>
          <a:ln w="9525" cap="flat" cmpd="sng">
            <a:solidFill>
              <a:schemeClr val="lt1"/>
            </a:solidFill>
            <a:prstDash val="solid"/>
            <a:round/>
            <a:headEnd type="none" w="med" len="med"/>
            <a:tailEnd type="none" w="med" len="med"/>
          </a:ln>
        </p:spPr>
      </p:cxnSp>
      <p:sp>
        <p:nvSpPr>
          <p:cNvPr id="6771" name="Google Shape;6771;p11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1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7">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726"/>
                                        </p:tgtEl>
                                        <p:attrNameLst>
                                          <p:attrName>style.visibility</p:attrName>
                                        </p:attrNameLst>
                                      </p:cBhvr>
                                      <p:to>
                                        <p:strVal val="visible"/>
                                      </p:to>
                                    </p:set>
                                    <p:anim calcmode="lin" valueType="num">
                                      <p:cBhvr additive="base">
                                        <p:cTn id="7" dur="1000"/>
                                        <p:tgtEl>
                                          <p:spTgt spid="672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770"/>
                                        </p:tgtEl>
                                        <p:attrNameLst>
                                          <p:attrName>style.visibility</p:attrName>
                                        </p:attrNameLst>
                                      </p:cBhvr>
                                      <p:to>
                                        <p:strVal val="visible"/>
                                      </p:to>
                                    </p:set>
                                    <p:anim calcmode="lin" valueType="num">
                                      <p:cBhvr additive="base">
                                        <p:cTn id="10" dur="1000"/>
                                        <p:tgtEl>
                                          <p:spTgt spid="6770"/>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725"/>
                                        </p:tgtEl>
                                        <p:attrNameLst>
                                          <p:attrName>style.visibility</p:attrName>
                                        </p:attrNameLst>
                                      </p:cBhvr>
                                      <p:to>
                                        <p:strVal val="visible"/>
                                      </p:to>
                                    </p:set>
                                    <p:animEffect transition="in" filter="fade">
                                      <p:cBhvr>
                                        <p:cTn id="13" dur="1000"/>
                                        <p:tgtEl>
                                          <p:spTgt spid="6725"/>
                                        </p:tgtEl>
                                      </p:cBhvr>
                                    </p:animEffect>
                                  </p:childTnLst>
                                </p:cTn>
                              </p:par>
                              <p:par>
                                <p:cTn id="14" presetID="10" presetClass="entr" presetSubtype="0" fill="hold" nodeType="withEffect">
                                  <p:stCondLst>
                                    <p:cond delay="0"/>
                                  </p:stCondLst>
                                  <p:childTnLst>
                                    <p:set>
                                      <p:cBhvr>
                                        <p:cTn id="15" dur="1" fill="hold">
                                          <p:stCondLst>
                                            <p:cond delay="0"/>
                                          </p:stCondLst>
                                        </p:cTn>
                                        <p:tgtEl>
                                          <p:spTgt spid="6732"/>
                                        </p:tgtEl>
                                        <p:attrNameLst>
                                          <p:attrName>style.visibility</p:attrName>
                                        </p:attrNameLst>
                                      </p:cBhvr>
                                      <p:to>
                                        <p:strVal val="visible"/>
                                      </p:to>
                                    </p:set>
                                    <p:animEffect transition="in" filter="fade">
                                      <p:cBhvr>
                                        <p:cTn id="16" dur="1000"/>
                                        <p:tgtEl>
                                          <p:spTgt spid="6732"/>
                                        </p:tgtEl>
                                      </p:cBhvr>
                                    </p:animEffect>
                                  </p:childTnLst>
                                </p:cTn>
                              </p:par>
                              <p:par>
                                <p:cTn id="17" presetID="2" presetClass="entr" presetSubtype="8" fill="hold" nodeType="withEffect">
                                  <p:stCondLst>
                                    <p:cond delay="0"/>
                                  </p:stCondLst>
                                  <p:childTnLst>
                                    <p:set>
                                      <p:cBhvr>
                                        <p:cTn id="18" dur="1" fill="hold">
                                          <p:stCondLst>
                                            <p:cond delay="0"/>
                                          </p:stCondLst>
                                        </p:cTn>
                                        <p:tgtEl>
                                          <p:spTgt spid="6742"/>
                                        </p:tgtEl>
                                        <p:attrNameLst>
                                          <p:attrName>style.visibility</p:attrName>
                                        </p:attrNameLst>
                                      </p:cBhvr>
                                      <p:to>
                                        <p:strVal val="visible"/>
                                      </p:to>
                                    </p:set>
                                    <p:anim calcmode="lin" valueType="num">
                                      <p:cBhvr additive="base">
                                        <p:cTn id="19" dur="1000"/>
                                        <p:tgtEl>
                                          <p:spTgt spid="6742"/>
                                        </p:tgtEl>
                                        <p:attrNameLst>
                                          <p:attrName>ppt_x</p:attrName>
                                        </p:attrNameLst>
                                      </p:cBhvr>
                                      <p:tavLst>
                                        <p:tav tm="0">
                                          <p:val>
                                            <p:strVal val="#ppt_x-1"/>
                                          </p:val>
                                        </p:tav>
                                        <p:tav tm="100000">
                                          <p:val>
                                            <p:strVal val="#ppt_x"/>
                                          </p:val>
                                        </p:tav>
                                      </p:tavLst>
                                    </p:anim>
                                  </p:childTnLst>
                                </p:cTn>
                              </p:par>
                              <p:par>
                                <p:cTn id="20" presetID="23" presetClass="entr" presetSubtype="16" fill="hold" nodeType="withEffect">
                                  <p:stCondLst>
                                    <p:cond delay="0"/>
                                  </p:stCondLst>
                                  <p:childTnLst>
                                    <p:set>
                                      <p:cBhvr>
                                        <p:cTn id="21" dur="1" fill="hold">
                                          <p:stCondLst>
                                            <p:cond delay="0"/>
                                          </p:stCondLst>
                                        </p:cTn>
                                        <p:tgtEl>
                                          <p:spTgt spid="6768"/>
                                        </p:tgtEl>
                                        <p:attrNameLst>
                                          <p:attrName>style.visibility</p:attrName>
                                        </p:attrNameLst>
                                      </p:cBhvr>
                                      <p:to>
                                        <p:strVal val="visible"/>
                                      </p:to>
                                    </p:set>
                                    <p:anim calcmode="lin" valueType="num">
                                      <p:cBhvr additive="base">
                                        <p:cTn id="22" dur="1000"/>
                                        <p:tgtEl>
                                          <p:spTgt spid="6768"/>
                                        </p:tgtEl>
                                        <p:attrNameLst>
                                          <p:attrName>ppt_w</p:attrName>
                                        </p:attrNameLst>
                                      </p:cBhvr>
                                      <p:tavLst>
                                        <p:tav tm="0">
                                          <p:val>
                                            <p:strVal val="0"/>
                                          </p:val>
                                        </p:tav>
                                        <p:tav tm="100000">
                                          <p:val>
                                            <p:strVal val="#ppt_w"/>
                                          </p:val>
                                        </p:tav>
                                      </p:tavLst>
                                    </p:anim>
                                    <p:anim calcmode="lin" valueType="num">
                                      <p:cBhvr additive="base">
                                        <p:cTn id="23" dur="1000"/>
                                        <p:tgtEl>
                                          <p:spTgt spid="6768"/>
                                        </p:tgtEl>
                                        <p:attrNameLst>
                                          <p:attrName>ppt_h</p:attrName>
                                        </p:attrNameLst>
                                      </p:cBhvr>
                                      <p:tavLst>
                                        <p:tav tm="0">
                                          <p:val>
                                            <p:strVal val="0"/>
                                          </p:val>
                                        </p:tav>
                                        <p:tav tm="100000">
                                          <p:val>
                                            <p:strVal val="#ppt_h"/>
                                          </p:val>
                                        </p:tav>
                                      </p:tavLst>
                                    </p:anim>
                                  </p:childTnLst>
                                </p:cTn>
                              </p:par>
                              <p:par>
                                <p:cTn id="24" presetID="8" presetClass="emph" presetSubtype="0" fill="hold" nodeType="withEffect">
                                  <p:stCondLst>
                                    <p:cond delay="0"/>
                                  </p:stCondLst>
                                  <p:childTnLst>
                                    <p:animRot by="-21600000">
                                      <p:cBhvr>
                                        <p:cTn id="25" dur="1000" fill="hold"/>
                                        <p:tgtEl>
                                          <p:spTgt spid="6767"/>
                                        </p:tgtEl>
                                        <p:attrNameLst>
                                          <p:attrName>r</p:attrName>
                                        </p:attrNameLst>
                                      </p:cBhvr>
                                    </p:animRot>
                                  </p:childTnLst>
                                </p:cTn>
                              </p:par>
                              <p:par>
                                <p:cTn id="26" presetID="2" presetClass="entr" presetSubtype="2" fill="hold" nodeType="withEffect">
                                  <p:stCondLst>
                                    <p:cond delay="0"/>
                                  </p:stCondLst>
                                  <p:childTnLst>
                                    <p:set>
                                      <p:cBhvr>
                                        <p:cTn id="27" dur="1" fill="hold">
                                          <p:stCondLst>
                                            <p:cond delay="0"/>
                                          </p:stCondLst>
                                        </p:cTn>
                                        <p:tgtEl>
                                          <p:spTgt spid="6745"/>
                                        </p:tgtEl>
                                        <p:attrNameLst>
                                          <p:attrName>style.visibility</p:attrName>
                                        </p:attrNameLst>
                                      </p:cBhvr>
                                      <p:to>
                                        <p:strVal val="visible"/>
                                      </p:to>
                                    </p:set>
                                    <p:anim calcmode="lin" valueType="num">
                                      <p:cBhvr additive="base">
                                        <p:cTn id="28" dur="1000"/>
                                        <p:tgtEl>
                                          <p:spTgt spid="6745"/>
                                        </p:tgtEl>
                                        <p:attrNameLst>
                                          <p:attrName>ppt_x</p:attrName>
                                        </p:attrNameLst>
                                      </p:cBhvr>
                                      <p:tavLst>
                                        <p:tav tm="0">
                                          <p:val>
                                            <p:strVal val="#ppt_x+1"/>
                                          </p:val>
                                        </p:tav>
                                        <p:tav tm="100000">
                                          <p:val>
                                            <p:strVal val="#ppt_x"/>
                                          </p:val>
                                        </p:tav>
                                      </p:tavLst>
                                    </p:anim>
                                  </p:childTnLst>
                                </p:cTn>
                              </p:par>
                              <p:par>
                                <p:cTn id="29" presetID="2" presetClass="entr" presetSubtype="1" fill="hold" nodeType="withEffect">
                                  <p:stCondLst>
                                    <p:cond delay="0"/>
                                  </p:stCondLst>
                                  <p:childTnLst>
                                    <p:set>
                                      <p:cBhvr>
                                        <p:cTn id="30" dur="1" fill="hold">
                                          <p:stCondLst>
                                            <p:cond delay="0"/>
                                          </p:stCondLst>
                                        </p:cTn>
                                        <p:tgtEl>
                                          <p:spTgt spid="6769"/>
                                        </p:tgtEl>
                                        <p:attrNameLst>
                                          <p:attrName>style.visibility</p:attrName>
                                        </p:attrNameLst>
                                      </p:cBhvr>
                                      <p:to>
                                        <p:strVal val="visible"/>
                                      </p:to>
                                    </p:set>
                                    <p:anim calcmode="lin" valueType="num">
                                      <p:cBhvr additive="base">
                                        <p:cTn id="31" dur="1000"/>
                                        <p:tgtEl>
                                          <p:spTgt spid="6769"/>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750"/>
                                        </p:tgtEl>
                                        <p:attrNameLst>
                                          <p:attrName>style.visibility</p:attrName>
                                        </p:attrNameLst>
                                      </p:cBhvr>
                                      <p:to>
                                        <p:strVal val="visible"/>
                                      </p:to>
                                    </p:set>
                                    <p:anim calcmode="lin" valueType="num">
                                      <p:cBhvr additive="base">
                                        <p:cTn id="34" dur="1000"/>
                                        <p:tgtEl>
                                          <p:spTgt spid="6750"/>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6771"/>
                                        </p:tgtEl>
                                        <p:attrNameLst>
                                          <p:attrName>style.visibility</p:attrName>
                                        </p:attrNameLst>
                                      </p:cBhvr>
                                      <p:to>
                                        <p:strVal val="visible"/>
                                      </p:to>
                                    </p:set>
                                    <p:animEffect transition="in" filter="fade">
                                      <p:cBhvr>
                                        <p:cTn id="37" dur="1000"/>
                                        <p:tgtEl>
                                          <p:spTgt spid="6771"/>
                                        </p:tgtEl>
                                      </p:cBhvr>
                                    </p:animEffect>
                                  </p:childTnLst>
                                </p:cTn>
                              </p:par>
                              <p:par>
                                <p:cTn id="38" presetID="10" presetClass="entr" presetSubtype="0" fill="hold" nodeType="withEffect">
                                  <p:stCondLst>
                                    <p:cond delay="0"/>
                                  </p:stCondLst>
                                  <p:childTnLst>
                                    <p:set>
                                      <p:cBhvr>
                                        <p:cTn id="39" dur="1" fill="hold">
                                          <p:stCondLst>
                                            <p:cond delay="0"/>
                                          </p:stCondLst>
                                        </p:cTn>
                                        <p:tgtEl>
                                          <p:spTgt spid="6772"/>
                                        </p:tgtEl>
                                        <p:attrNameLst>
                                          <p:attrName>style.visibility</p:attrName>
                                        </p:attrNameLst>
                                      </p:cBhvr>
                                      <p:to>
                                        <p:strVal val="visible"/>
                                      </p:to>
                                    </p:set>
                                    <p:animEffect transition="in" filter="fade">
                                      <p:cBhvr>
                                        <p:cTn id="40" dur="1000"/>
                                        <p:tgtEl>
                                          <p:spTgt spid="6772"/>
                                        </p:tgtEl>
                                      </p:cBhvr>
                                    </p:animEffect>
                                  </p:childTnLst>
                                </p:cTn>
                              </p:par>
                              <p:par>
                                <p:cTn id="41" presetID="10" presetClass="entr" presetSubtype="0" fill="hold" nodeType="withEffect">
                                  <p:stCondLst>
                                    <p:cond delay="0"/>
                                  </p:stCondLst>
                                  <p:childTnLst>
                                    <p:set>
                                      <p:cBhvr>
                                        <p:cTn id="42" dur="1" fill="hold">
                                          <p:stCondLst>
                                            <p:cond delay="0"/>
                                          </p:stCondLst>
                                        </p:cTn>
                                        <p:tgtEl>
                                          <p:spTgt spid="6773"/>
                                        </p:tgtEl>
                                        <p:attrNameLst>
                                          <p:attrName>style.visibility</p:attrName>
                                        </p:attrNameLst>
                                      </p:cBhvr>
                                      <p:to>
                                        <p:strVal val="visible"/>
                                      </p:to>
                                    </p:set>
                                    <p:animEffect transition="in" filter="fade">
                                      <p:cBhvr>
                                        <p:cTn id="43" dur="1000"/>
                                        <p:tgtEl>
                                          <p:spTgt spid="6773"/>
                                        </p:tgtEl>
                                      </p:cBhvr>
                                    </p:animEffect>
                                  </p:childTnLst>
                                </p:cTn>
                              </p:par>
                              <p:par>
                                <p:cTn id="44" presetID="10" presetClass="entr" presetSubtype="0" fill="hold" nodeType="withEffect">
                                  <p:stCondLst>
                                    <p:cond delay="0"/>
                                  </p:stCondLst>
                                  <p:childTnLst>
                                    <p:set>
                                      <p:cBhvr>
                                        <p:cTn id="45" dur="1" fill="hold">
                                          <p:stCondLst>
                                            <p:cond delay="0"/>
                                          </p:stCondLst>
                                        </p:cTn>
                                        <p:tgtEl>
                                          <p:spTgt spid="6774"/>
                                        </p:tgtEl>
                                        <p:attrNameLst>
                                          <p:attrName>style.visibility</p:attrName>
                                        </p:attrNameLst>
                                      </p:cBhvr>
                                      <p:to>
                                        <p:strVal val="visible"/>
                                      </p:to>
                                    </p:set>
                                    <p:animEffect transition="in" filter="fade">
                                      <p:cBhvr>
                                        <p:cTn id="46" dur="1000"/>
                                        <p:tgtEl>
                                          <p:spTgt spid="6774"/>
                                        </p:tgtEl>
                                      </p:cBhvr>
                                    </p:animEffect>
                                  </p:childTnLst>
                                </p:cTn>
                              </p:par>
                              <p:par>
                                <p:cTn id="47" presetID="10" presetClass="entr" presetSubtype="0" fill="hold" nodeType="withEffect">
                                  <p:stCondLst>
                                    <p:cond delay="0"/>
                                  </p:stCondLst>
                                  <p:childTnLst>
                                    <p:set>
                                      <p:cBhvr>
                                        <p:cTn id="48" dur="1" fill="hold">
                                          <p:stCondLst>
                                            <p:cond delay="0"/>
                                          </p:stCondLst>
                                        </p:cTn>
                                        <p:tgtEl>
                                          <p:spTgt spid="6775"/>
                                        </p:tgtEl>
                                        <p:attrNameLst>
                                          <p:attrName>style.visibility</p:attrName>
                                        </p:attrNameLst>
                                      </p:cBhvr>
                                      <p:to>
                                        <p:strVal val="visible"/>
                                      </p:to>
                                    </p:set>
                                    <p:animEffect transition="in" filter="fade">
                                      <p:cBhvr>
                                        <p:cTn id="49" dur="1000"/>
                                        <p:tgtEl>
                                          <p:spTgt spid="6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INTRODUCTION</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txBox="1">
            <a:spLocks noGrp="1"/>
          </p:cNvSpPr>
          <p:nvPr>
            <p:ph type="subTitle" idx="1"/>
          </p:nvPr>
        </p:nvSpPr>
        <p:spPr>
          <a:xfrm>
            <a:off x="97413" y="542407"/>
            <a:ext cx="8955744" cy="3950585"/>
          </a:xfrm>
          <a:prstGeom prst="rect">
            <a:avLst/>
          </a:prstGeom>
        </p:spPr>
        <p:txBody>
          <a:bodyPr spcFirstLastPara="1" wrap="square" lIns="91425" tIns="91425" rIns="91425" bIns="91425" anchor="t" anchorCtr="0">
            <a:noAutofit/>
          </a:bodyPr>
          <a:lstStyle/>
          <a:p>
            <a:pPr marL="0" indent="0" algn="l">
              <a:spcAft>
                <a:spcPts val="1200"/>
              </a:spcAft>
            </a:pPr>
            <a:r>
              <a:rPr lang="en" b="1"/>
              <a:t>The Apple M1 MacBook is a popular laptop that has gained a lot of attention in recent years due to its impressive performance and energy efficiency. If you are considering purchasing an M1 MacBook, there are several factors that you may want to consider before making your decision. One factor to consider is your budget. The M1 MacBook is available in a range of prices, depending on the specific model and configuration you choose. It's important to carefully consider your budget and choose a model that fits your needs and your financial situation. Another factor to consider is your computing needs. </a:t>
            </a:r>
            <a:endParaRPr lang="en-US" b="1"/>
          </a:p>
          <a:p>
            <a:pPr marL="0" indent="0" algn="l">
              <a:lnSpc>
                <a:spcPct val="114999"/>
              </a:lnSpc>
              <a:spcAft>
                <a:spcPts val="1200"/>
              </a:spcAft>
            </a:pPr>
            <a:r>
              <a:rPr lang="en" b="1"/>
              <a:t>The M1 MacBook is a powerful machine that is well-suited for a wide range of tasks, including running demanding software, playing games, and handling heavy workloads. However, if you only need a laptop for basic tasks like web browsing and word processing, you may be able to get by with a less powerful and less expensive model. You may also want to consider the design and form factor of the M1 MacBook. The M1 MacBook is available in both 13-inch and 16-inch sizes, and you'll need to decide which size is right for you. Additionally, the M1 MacBook is available in both a standard laptop form factor and a more portable "MacBook Air" form factor. </a:t>
            </a:r>
            <a:endParaRPr lang="en-US" b="1"/>
          </a:p>
          <a:p>
            <a:pPr marL="0" indent="0" algn="l">
              <a:lnSpc>
                <a:spcPct val="114999"/>
              </a:lnSpc>
              <a:spcAft>
                <a:spcPts val="1200"/>
              </a:spcAft>
            </a:pPr>
            <a:r>
              <a:rPr lang="en" b="1"/>
              <a:t>Finally, you'll want to consider the availability and support options for the M1 MacBook. Apple is known for its strong support network, and the M1 MacBook is no exception. You can find support through Apple's online resources, as well as through authorized Apple service providers.</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par>
                                <p:cTn id="30" presetID="10" presetClass="entr" presetSubtype="0" fill="hold" nodeType="withEffect">
                                  <p:stCondLst>
                                    <p:cond delay="0"/>
                                  </p:stCondLst>
                                  <p:childTnLst>
                                    <p:set>
                                      <p:cBhvr>
                                        <p:cTn id="31" dur="1" fill="hold">
                                          <p:stCondLst>
                                            <p:cond delay="0"/>
                                          </p:stCondLst>
                                        </p:cTn>
                                        <p:tgtEl>
                                          <p:spTgt spid="2759"/>
                                        </p:tgtEl>
                                        <p:attrNameLst>
                                          <p:attrName>style.visibility</p:attrName>
                                        </p:attrNameLst>
                                      </p:cBhvr>
                                      <p:to>
                                        <p:strVal val="visible"/>
                                      </p:to>
                                    </p:set>
                                    <p:animEffect transition="in" filter="fade">
                                      <p:cBhvr>
                                        <p:cTn id="32"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a:t>DATASET DESCRIPTION 01</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8A29C9D8-6166-CA53-5982-20183A64C899}"/>
              </a:ext>
            </a:extLst>
          </p:cNvPr>
          <p:cNvPicPr>
            <a:picLocks noChangeAspect="1"/>
          </p:cNvPicPr>
          <p:nvPr/>
        </p:nvPicPr>
        <p:blipFill>
          <a:blip r:embed="rId4"/>
          <a:stretch>
            <a:fillRect/>
          </a:stretch>
        </p:blipFill>
        <p:spPr>
          <a:xfrm>
            <a:off x="119555" y="479041"/>
            <a:ext cx="8898319" cy="228041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4FDDE77-033E-EEC4-95A2-95E0FCCA55E6}"/>
              </a:ext>
            </a:extLst>
          </p:cNvPr>
          <p:cNvPicPr>
            <a:picLocks noChangeAspect="1"/>
          </p:cNvPicPr>
          <p:nvPr/>
        </p:nvPicPr>
        <p:blipFill>
          <a:blip r:embed="rId5"/>
          <a:stretch>
            <a:fillRect/>
          </a:stretch>
        </p:blipFill>
        <p:spPr>
          <a:xfrm>
            <a:off x="1314" y="2855954"/>
            <a:ext cx="5029200" cy="2223401"/>
          </a:xfrm>
          <a:prstGeom prst="rect">
            <a:avLst/>
          </a:prstGeom>
        </p:spPr>
      </p:pic>
      <p:pic>
        <p:nvPicPr>
          <p:cNvPr id="6" name="Picture 5" descr="A white text on a white background&#10;&#10;Description automatically generated">
            <a:extLst>
              <a:ext uri="{FF2B5EF4-FFF2-40B4-BE49-F238E27FC236}">
                <a16:creationId xmlns:a16="http://schemas.microsoft.com/office/drawing/2014/main" id="{2E2475D5-09D6-0BCF-9986-9BDE404BE208}"/>
              </a:ext>
            </a:extLst>
          </p:cNvPr>
          <p:cNvPicPr>
            <a:picLocks noChangeAspect="1"/>
          </p:cNvPicPr>
          <p:nvPr/>
        </p:nvPicPr>
        <p:blipFill>
          <a:blip r:embed="rId6"/>
          <a:stretch>
            <a:fillRect/>
          </a:stretch>
        </p:blipFill>
        <p:spPr>
          <a:xfrm>
            <a:off x="5079125" y="2856014"/>
            <a:ext cx="4050423" cy="2223283"/>
          </a:xfrm>
          <a:prstGeom prst="rect">
            <a:avLst/>
          </a:prstGeom>
        </p:spPr>
      </p:pic>
    </p:spTree>
    <p:extLst>
      <p:ext uri="{BB962C8B-B14F-4D97-AF65-F5344CB8AC3E}">
        <p14:creationId xmlns:p14="http://schemas.microsoft.com/office/powerpoint/2010/main" val="309254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a:t>DATASET DESCRIPTION 02</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screenshot of a computer&#10;&#10;Description automatically generated">
            <a:extLst>
              <a:ext uri="{FF2B5EF4-FFF2-40B4-BE49-F238E27FC236}">
                <a16:creationId xmlns:a16="http://schemas.microsoft.com/office/drawing/2014/main" id="{2D307A81-0AD6-6654-11C8-3C18904BFF95}"/>
              </a:ext>
            </a:extLst>
          </p:cNvPr>
          <p:cNvPicPr>
            <a:picLocks noChangeAspect="1"/>
          </p:cNvPicPr>
          <p:nvPr/>
        </p:nvPicPr>
        <p:blipFill>
          <a:blip r:embed="rId4"/>
          <a:stretch>
            <a:fillRect/>
          </a:stretch>
        </p:blipFill>
        <p:spPr>
          <a:xfrm>
            <a:off x="-11824" y="756383"/>
            <a:ext cx="9141371" cy="3696422"/>
          </a:xfrm>
          <a:prstGeom prst="rect">
            <a:avLst/>
          </a:prstGeom>
        </p:spPr>
      </p:pic>
    </p:spTree>
    <p:extLst>
      <p:ext uri="{BB962C8B-B14F-4D97-AF65-F5344CB8AC3E}">
        <p14:creationId xmlns:p14="http://schemas.microsoft.com/office/powerpoint/2010/main" val="389567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84171" y="57402"/>
            <a:ext cx="5493900" cy="420600"/>
          </a:xfrm>
          <a:prstGeom prst="rect">
            <a:avLst/>
          </a:prstGeom>
        </p:spPr>
        <p:txBody>
          <a:bodyPr spcFirstLastPara="1" wrap="square" lIns="91425" tIns="0" rIns="91425" bIns="91425" anchor="t" anchorCtr="0">
            <a:noAutofit/>
          </a:bodyPr>
          <a:lstStyle/>
          <a:p>
            <a:r>
              <a:rPr lang="en"/>
              <a:t>DATASET DESCRIPTION 03</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C1033FA-9D1A-DB5E-90CA-3FBE71759385}"/>
              </a:ext>
            </a:extLst>
          </p:cNvPr>
          <p:cNvSpPr txBox="1"/>
          <p:nvPr/>
        </p:nvSpPr>
        <p:spPr>
          <a:xfrm>
            <a:off x="3415861" y="2864068"/>
            <a:ext cx="49398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After data cleaning, we can see we have no missing value.</a:t>
            </a:r>
          </a:p>
        </p:txBody>
      </p:sp>
      <p:pic>
        <p:nvPicPr>
          <p:cNvPr id="4" name="Picture 3" descr="A screenshot of a computer program&#10;&#10;Description automatically generated">
            <a:extLst>
              <a:ext uri="{FF2B5EF4-FFF2-40B4-BE49-F238E27FC236}">
                <a16:creationId xmlns:a16="http://schemas.microsoft.com/office/drawing/2014/main" id="{116D3FDC-77F4-5FB3-AB51-55BF28A1DAB9}"/>
              </a:ext>
            </a:extLst>
          </p:cNvPr>
          <p:cNvPicPr>
            <a:picLocks noChangeAspect="1"/>
          </p:cNvPicPr>
          <p:nvPr/>
        </p:nvPicPr>
        <p:blipFill>
          <a:blip r:embed="rId4"/>
          <a:stretch>
            <a:fillRect/>
          </a:stretch>
        </p:blipFill>
        <p:spPr>
          <a:xfrm>
            <a:off x="257503" y="768733"/>
            <a:ext cx="3117631" cy="4184104"/>
          </a:xfrm>
          <a:prstGeom prst="rect">
            <a:avLst/>
          </a:prstGeom>
        </p:spPr>
      </p:pic>
    </p:spTree>
    <p:extLst>
      <p:ext uri="{BB962C8B-B14F-4D97-AF65-F5344CB8AC3E}">
        <p14:creationId xmlns:p14="http://schemas.microsoft.com/office/powerpoint/2010/main" val="358547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6022366" cy="2615400"/>
          </a:xfrm>
          <a:prstGeom prst="rect">
            <a:avLst/>
          </a:prstGeom>
        </p:spPr>
        <p:txBody>
          <a:bodyPr spcFirstLastPara="1" wrap="square" lIns="91425" tIns="0" rIns="91425" bIns="91425" anchor="ctr" anchorCtr="0">
            <a:noAutofit/>
          </a:bodyPr>
          <a:lstStyle/>
          <a:p>
            <a:r>
              <a:rPr lang="en"/>
              <a:t>DATA </a:t>
            </a:r>
            <a:br>
              <a:rPr lang="en">
                <a:solidFill>
                  <a:srgbClr val="FFFFFF"/>
                </a:solidFill>
              </a:rPr>
            </a:br>
            <a:r>
              <a:rPr lang="en">
                <a:solidFill>
                  <a:schemeClr val="dk2"/>
                </a:solidFill>
              </a:rPr>
              <a:t>Analysis</a:t>
            </a:r>
            <a:endParaRPr lang="en-US">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p>
            <a:r>
              <a:rPr lang="en"/>
              <a:t>Objective of the analysis</a:t>
            </a:r>
          </a:p>
        </p:txBody>
      </p:sp>
      <p:sp>
        <p:nvSpPr>
          <p:cNvPr id="2925" name="Google Shape;2925;p67"/>
          <p:cNvSpPr txBox="1">
            <a:spLocks noGrp="1"/>
          </p:cNvSpPr>
          <p:nvPr>
            <p:ph type="subTitle" idx="1"/>
          </p:nvPr>
        </p:nvSpPr>
        <p:spPr>
          <a:xfrm>
            <a:off x="4572000" y="2466700"/>
            <a:ext cx="4440837" cy="2268175"/>
          </a:xfrm>
          <a:prstGeom prst="rect">
            <a:avLst/>
          </a:prstGeom>
        </p:spPr>
        <p:txBody>
          <a:bodyPr spcFirstLastPara="1" wrap="square" lIns="91425" tIns="91425" rIns="91425" bIns="91425" anchor="t" anchorCtr="0">
            <a:noAutofit/>
          </a:bodyPr>
          <a:lstStyle/>
          <a:p>
            <a:pPr marL="0" indent="0" algn="l"/>
            <a:r>
              <a:rPr lang="en" b="1"/>
              <a:t>In this section, I am demonstrating the connection between various characteristics to identify the features that have the most significant impact on our target variable, 'm1_purchase.' Following that, I am constructing various classification models utilizing advanced methods like </a:t>
            </a:r>
            <a:r>
              <a:rPr lang="en" b="1" err="1"/>
              <a:t>GridSearch</a:t>
            </a:r>
            <a:r>
              <a:rPr lang="en" b="1"/>
              <a:t>, ML pipelines, and fine-tuning hyperparameters to attain the optimal predictive model in terms of accuracy. Furthermore, I will address the weaknesses of each model.</a:t>
            </a:r>
            <a:endParaRPr lang="en-US" b="1"/>
          </a:p>
        </p:txBody>
      </p:sp>
      <p:pic>
        <p:nvPicPr>
          <p:cNvPr id="2926" name="Google Shape;2926;p67"/>
          <p:cNvPicPr preferRelativeResize="0"/>
          <p:nvPr/>
        </p:nvPicPr>
        <p:blipFill rotWithShape="1">
          <a:blip r:embed="rId3">
            <a:alphaModFix/>
          </a:blip>
          <a:srcRect l="43745" t="15088" r="19623" b="2593"/>
          <a:stretch/>
        </p:blipFill>
        <p:spPr>
          <a:xfrm>
            <a:off x="136011" y="152400"/>
            <a:ext cx="3229026" cy="4838702"/>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391864" y="3545270"/>
            <a:ext cx="289170" cy="284718"/>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7"/>
          <p:cNvGrpSpPr/>
          <p:nvPr/>
        </p:nvGrpSpPr>
        <p:grpSpPr>
          <a:xfrm rot="5400000">
            <a:off x="1273912" y="4127100"/>
            <a:ext cx="357454" cy="956304"/>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6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25"/>
                                        </p:tgtEl>
                                        <p:attrNameLst>
                                          <p:attrName>style.visibility</p:attrName>
                                        </p:attrNameLst>
                                      </p:cBhvr>
                                      <p:to>
                                        <p:strVal val="visible"/>
                                      </p:to>
                                    </p:set>
                                    <p:animEffect transition="in" filter="fade">
                                      <p:cBhvr>
                                        <p:cTn id="16" dur="1000"/>
                                        <p:tgtEl>
                                          <p:spTgt spid="2925"/>
                                        </p:tgtEl>
                                      </p:cBhvr>
                                    </p:animEffect>
                                  </p:childTnLst>
                                </p:cTn>
                              </p:par>
                              <p:par>
                                <p:cTn id="17" presetID="2" presetClass="entr" presetSubtype="2" fill="hold" nodeType="withEffect">
                                  <p:stCondLst>
                                    <p:cond delay="0"/>
                                  </p:stCondLst>
                                  <p:childTnLst>
                                    <p:set>
                                      <p:cBhvr>
                                        <p:cTn id="18" dur="1" fill="hold">
                                          <p:stCondLst>
                                            <p:cond delay="0"/>
                                          </p:stCondLst>
                                        </p:cTn>
                                        <p:tgtEl>
                                          <p:spTgt spid="2924"/>
                                        </p:tgtEl>
                                        <p:attrNameLst>
                                          <p:attrName>style.visibility</p:attrName>
                                        </p:attrNameLst>
                                      </p:cBhvr>
                                      <p:to>
                                        <p:strVal val="visible"/>
                                      </p:to>
                                    </p:set>
                                    <p:anim calcmode="lin" valueType="num">
                                      <p:cBhvr additive="base">
                                        <p:cTn id="19" dur="1000"/>
                                        <p:tgtEl>
                                          <p:spTgt spid="292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35"/>
                                        </p:tgtEl>
                                        <p:attrNameLst>
                                          <p:attrName>style.visibility</p:attrName>
                                        </p:attrNameLst>
                                      </p:cBhvr>
                                      <p:to>
                                        <p:strVal val="visible"/>
                                      </p:to>
                                    </p:set>
                                    <p:animEffect transition="in" filter="fade">
                                      <p:cBhvr>
                                        <p:cTn id="22" dur="1000"/>
                                        <p:tgtEl>
                                          <p:spTgt spid="2935"/>
                                        </p:tgtEl>
                                      </p:cBhvr>
                                    </p:animEffect>
                                  </p:childTnLst>
                                </p:cTn>
                              </p:par>
                              <p:par>
                                <p:cTn id="23" presetID="10" presetClass="entr" presetSubtype="0" fill="hold" nodeType="withEffect">
                                  <p:stCondLst>
                                    <p:cond delay="0"/>
                                  </p:stCondLst>
                                  <p:childTnLst>
                                    <p:set>
                                      <p:cBhvr>
                                        <p:cTn id="24" dur="1" fill="hold">
                                          <p:stCondLst>
                                            <p:cond delay="0"/>
                                          </p:stCondLst>
                                        </p:cTn>
                                        <p:tgtEl>
                                          <p:spTgt spid="2936"/>
                                        </p:tgtEl>
                                        <p:attrNameLst>
                                          <p:attrName>style.visibility</p:attrName>
                                        </p:attrNameLst>
                                      </p:cBhvr>
                                      <p:to>
                                        <p:strVal val="visible"/>
                                      </p:to>
                                    </p:set>
                                    <p:animEffect transition="in" filter="fade">
                                      <p:cBhvr>
                                        <p:cTn id="25" dur="1000"/>
                                        <p:tgtEl>
                                          <p:spTgt spid="2936"/>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1000"/>
                                        <p:tgtEl>
                                          <p:spTgt spid="2937"/>
                                        </p:tgtEl>
                                      </p:cBhvr>
                                    </p:animEffect>
                                  </p:childTnLst>
                                </p:cTn>
                              </p:par>
                              <p:par>
                                <p:cTn id="29" presetID="10" presetClass="entr" presetSubtype="0" fill="hold" nodeType="withEffect">
                                  <p:stCondLst>
                                    <p:cond delay="0"/>
                                  </p:stCondLst>
                                  <p:childTnLst>
                                    <p:set>
                                      <p:cBhvr>
                                        <p:cTn id="30" dur="1" fill="hold">
                                          <p:stCondLst>
                                            <p:cond delay="0"/>
                                          </p:stCondLst>
                                        </p:cTn>
                                        <p:tgtEl>
                                          <p:spTgt spid="2938"/>
                                        </p:tgtEl>
                                        <p:attrNameLst>
                                          <p:attrName>style.visibility</p:attrName>
                                        </p:attrNameLst>
                                      </p:cBhvr>
                                      <p:to>
                                        <p:strVal val="visible"/>
                                      </p:to>
                                    </p:set>
                                    <p:animEffect transition="in" filter="fade">
                                      <p:cBhvr>
                                        <p:cTn id="31" dur="1000"/>
                                        <p:tgtEl>
                                          <p:spTgt spid="2938"/>
                                        </p:tgtEl>
                                      </p:cBhvr>
                                    </p:animEffect>
                                  </p:childTnLst>
                                </p:cTn>
                              </p:par>
                              <p:par>
                                <p:cTn id="32" presetID="10" presetClass="entr" presetSubtype="0" fill="hold" nodeType="withEffect">
                                  <p:stCondLst>
                                    <p:cond delay="0"/>
                                  </p:stCondLst>
                                  <p:childTnLst>
                                    <p:set>
                                      <p:cBhvr>
                                        <p:cTn id="33" dur="1" fill="hold">
                                          <p:stCondLst>
                                            <p:cond delay="0"/>
                                          </p:stCondLst>
                                        </p:cTn>
                                        <p:tgtEl>
                                          <p:spTgt spid="2939"/>
                                        </p:tgtEl>
                                        <p:attrNameLst>
                                          <p:attrName>style.visibility</p:attrName>
                                        </p:attrNameLst>
                                      </p:cBhvr>
                                      <p:to>
                                        <p:strVal val="visible"/>
                                      </p:to>
                                    </p:set>
                                    <p:animEffect transition="in" filter="fade">
                                      <p:cBhvr>
                                        <p:cTn id="34" dur="10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31</Slides>
  <Notes>31</Notes>
  <HiddenSlides>0</HiddenSlide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Data Science Project Proposal XL by Slidesgo</vt:lpstr>
      <vt:lpstr>Slidesgo Final Pages</vt:lpstr>
      <vt:lpstr>Slidesgo Final Pages</vt:lpstr>
      <vt:lpstr>Project: M1 Apple Laptop Purchase Prediction</vt:lpstr>
      <vt:lpstr>TABLE OF CONTENTS</vt:lpstr>
      <vt:lpstr>DATASET  Description</vt:lpstr>
      <vt:lpstr>INTRODUCTION</vt:lpstr>
      <vt:lpstr>DATASET DESCRIPTION 01</vt:lpstr>
      <vt:lpstr>DATASET DESCRIPTION 02</vt:lpstr>
      <vt:lpstr>DATASET DESCRIPTION 03</vt:lpstr>
      <vt:lpstr>DATA  Analysis</vt:lpstr>
      <vt:lpstr>Objective of the analysis</vt:lpstr>
      <vt:lpstr>DATA ANALYSIS 01</vt:lpstr>
      <vt:lpstr>DATA ANALYSIS 02</vt:lpstr>
      <vt:lpstr>DATA ANALYSIS 03</vt:lpstr>
      <vt:lpstr>DATA ANALYSIS 04</vt:lpstr>
      <vt:lpstr>DATA ANALYSIS 05</vt:lpstr>
      <vt:lpstr>DATA ANALYSIS 06</vt:lpstr>
      <vt:lpstr>FEATURE ENGINEERING 01</vt:lpstr>
      <vt:lpstr>FEATURE ENGINEERING 02</vt:lpstr>
      <vt:lpstr>Machine Learning  Analysis</vt:lpstr>
      <vt:lpstr>Objective of this section</vt:lpstr>
      <vt:lpstr>MACHINE LEARNING 01</vt:lpstr>
      <vt:lpstr>MACHINE LEARNING 02</vt:lpstr>
      <vt:lpstr>MACHINE LEARNING 03</vt:lpstr>
      <vt:lpstr>MACHINE LEARNING 04</vt:lpstr>
      <vt:lpstr>MACHINE LEARNING 05</vt:lpstr>
      <vt:lpstr>MACHINE LEARNING 06</vt:lpstr>
      <vt:lpstr>MACHINE LEARNING 07</vt:lpstr>
      <vt:lpstr>MACHINE LEARNING 08</vt:lpstr>
      <vt:lpstr>MACHINE LEARNING O9: model comparison</vt:lpstr>
      <vt:lpstr>Model Flaws and  Strength</vt:lpstr>
      <vt:lpstr>MACHINE ANALYSIS 10</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 Project Proposal</dc:title>
  <cp:revision>669</cp:revision>
  <dcterms:modified xsi:type="dcterms:W3CDTF">2023-09-07T21:00:48Z</dcterms:modified>
</cp:coreProperties>
</file>